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handoutMasterIdLst>
    <p:handoutMasterId r:id="rId30"/>
  </p:handoutMasterIdLst>
  <p:sldIdLst>
    <p:sldId id="326" r:id="rId2"/>
    <p:sldId id="327" r:id="rId3"/>
    <p:sldId id="328" r:id="rId4"/>
    <p:sldId id="329" r:id="rId5"/>
    <p:sldId id="330" r:id="rId6"/>
    <p:sldId id="331" r:id="rId7"/>
    <p:sldId id="332" r:id="rId8"/>
    <p:sldId id="333" r:id="rId9"/>
    <p:sldId id="334" r:id="rId10"/>
    <p:sldId id="336" r:id="rId11"/>
    <p:sldId id="337" r:id="rId12"/>
    <p:sldId id="338" r:id="rId13"/>
    <p:sldId id="339" r:id="rId14"/>
    <p:sldId id="335" r:id="rId15"/>
    <p:sldId id="268" r:id="rId16"/>
    <p:sldId id="317" r:id="rId17"/>
    <p:sldId id="323" r:id="rId18"/>
    <p:sldId id="324" r:id="rId19"/>
    <p:sldId id="320" r:id="rId20"/>
    <p:sldId id="325" r:id="rId21"/>
    <p:sldId id="319" r:id="rId22"/>
    <p:sldId id="322" r:id="rId23"/>
    <p:sldId id="311" r:id="rId24"/>
    <p:sldId id="318" r:id="rId25"/>
    <p:sldId id="321" r:id="rId26"/>
    <p:sldId id="303" r:id="rId27"/>
    <p:sldId id="340" r:id="rId28"/>
  </p:sldIdLst>
  <p:sldSz cx="9144000" cy="6858000" type="screen4x3"/>
  <p:notesSz cx="7104063" cy="10234613"/>
  <p:defaultTextStyle>
    <a:defPPr>
      <a:defRPr lang="en-AU"/>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576">
          <p15:clr>
            <a:srgbClr val="A4A3A4"/>
          </p15:clr>
        </p15:guide>
        <p15:guide id="2" orient="horz" pos="147">
          <p15:clr>
            <a:srgbClr val="A4A3A4"/>
          </p15:clr>
        </p15:guide>
        <p15:guide id="3" pos="515">
          <p15:clr>
            <a:srgbClr val="A4A3A4"/>
          </p15:clr>
        </p15:guide>
        <p15:guide id="4" pos="4015">
          <p15:clr>
            <a:srgbClr val="A4A3A4"/>
          </p15:clr>
        </p15:guide>
        <p15:guide id="5" pos="3860">
          <p15:clr>
            <a:srgbClr val="A4A3A4"/>
          </p15:clr>
        </p15:guide>
        <p15:guide id="6" pos="5412">
          <p15:clr>
            <a:srgbClr val="A4A3A4"/>
          </p15:clr>
        </p15:guide>
      </p15:sldGuideLst>
    </p:ext>
    <p:ext uri="{2D200454-40CA-4A62-9FC3-DE9A4176ACB9}">
      <p15:notesGuideLst xmlns:p15="http://schemas.microsoft.com/office/powerpoint/2012/main">
        <p15:guide id="1" orient="horz" pos="3225">
          <p15:clr>
            <a:srgbClr val="A4A3A4"/>
          </p15:clr>
        </p15:guide>
        <p15:guide id="2" pos="22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na Nallaiah"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3F00"/>
    <a:srgbClr val="21212D"/>
    <a:srgbClr val="000000"/>
    <a:srgbClr val="5E61BF"/>
    <a:srgbClr val="2623EA"/>
    <a:srgbClr val="7775F2"/>
    <a:srgbClr val="FFFFFF"/>
    <a:srgbClr val="FFFF99"/>
    <a:srgbClr val="FFFF66"/>
    <a:srgbClr val="165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01" autoAdjust="0"/>
    <p:restoredTop sz="94020" autoAdjust="0"/>
  </p:normalViewPr>
  <p:slideViewPr>
    <p:cSldViewPr snapToGrid="0" snapToObjects="1">
      <p:cViewPr varScale="1">
        <p:scale>
          <a:sx n="68" d="100"/>
          <a:sy n="68" d="100"/>
        </p:scale>
        <p:origin x="1656" y="66"/>
      </p:cViewPr>
      <p:guideLst>
        <p:guide orient="horz" pos="3576"/>
        <p:guide orient="horz" pos="147"/>
        <p:guide pos="515"/>
        <p:guide pos="4015"/>
        <p:guide pos="3860"/>
        <p:guide pos="5412"/>
      </p:guideLst>
    </p:cSldViewPr>
  </p:slideViewPr>
  <p:outlineViewPr>
    <p:cViewPr>
      <p:scale>
        <a:sx n="33" d="100"/>
        <a:sy n="33" d="100"/>
      </p:scale>
      <p:origin x="0" y="856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75" d="100"/>
          <a:sy n="75" d="100"/>
        </p:scale>
        <p:origin x="-3132" y="-72"/>
      </p:cViewPr>
      <p:guideLst>
        <p:guide orient="horz" pos="3225"/>
        <p:guide pos="22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ANNUAL</a:t>
            </a:r>
            <a:r>
              <a:rPr lang="en-US" baseline="0"/>
              <a:t> INCOME AND EXPENDITURE</a:t>
            </a: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stacked"/>
        <c:varyColors val="0"/>
        <c:ser>
          <c:idx val="0"/>
          <c:order val="0"/>
          <c:tx>
            <c:strRef>
              <c:f>Prof_1e!$L$8</c:f>
              <c:strCache>
                <c:ptCount val="1"/>
                <c:pt idx="0">
                  <c:v>TOTAL REVENUE</c:v>
                </c:pt>
              </c:strCache>
            </c:strRef>
          </c:tx>
          <c:spPr>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Prof_1e!$M$7:$W$7</c:f>
              <c:strCache>
                <c:ptCount val="11"/>
                <c:pt idx="0">
                  <c:v>INCOME</c:v>
                </c:pt>
                <c:pt idx="1">
                  <c:v>EXPENSE 2013/14 ACTUAL</c:v>
                </c:pt>
                <c:pt idx="2">
                  <c:v>NET LOSS</c:v>
                </c:pt>
                <c:pt idx="4">
                  <c:v>INCOME</c:v>
                </c:pt>
                <c:pt idx="5">
                  <c:v>EXPENSE 2014/15 ACTUAL</c:v>
                </c:pt>
                <c:pt idx="6">
                  <c:v>NET LOSS</c:v>
                </c:pt>
                <c:pt idx="8">
                  <c:v>INCOME</c:v>
                </c:pt>
                <c:pt idx="9">
                  <c:v>EXPENSE 2015/16 ACTUAL</c:v>
                </c:pt>
                <c:pt idx="10">
                  <c:v>NET LOSS</c:v>
                </c:pt>
              </c:strCache>
            </c:strRef>
          </c:cat>
          <c:val>
            <c:numRef>
              <c:f>Prof_1e!$M$8:$W$8</c:f>
              <c:numCache>
                <c:formatCode>General</c:formatCode>
                <c:ptCount val="11"/>
                <c:pt idx="0" formatCode="_-* #,##0.000_-;\-* #,##0.000_-;_-* &quot;-&quot;??_-;_-@_-">
                  <c:v>6.2633589999999986</c:v>
                </c:pt>
                <c:pt idx="4" formatCode="_-* #,##0.000_-;\-* #,##0.000_-;_-* &quot;-&quot;??_-;_-@_-">
                  <c:v>6.8979999999999997</c:v>
                </c:pt>
                <c:pt idx="8" formatCode="_-* #,##0.000_-;\-* #,##0.000_-;_-* &quot;-&quot;??_-;_-@_-">
                  <c:v>5.3520840399999994</c:v>
                </c:pt>
              </c:numCache>
            </c:numRef>
          </c:val>
          <c:extLst>
            <c:ext xmlns:c16="http://schemas.microsoft.com/office/drawing/2014/chart" uri="{C3380CC4-5D6E-409C-BE32-E72D297353CC}">
              <c16:uniqueId val="{00000000-B7F6-4A22-AD41-A121AF5386D5}"/>
            </c:ext>
          </c:extLst>
        </c:ser>
        <c:ser>
          <c:idx val="1"/>
          <c:order val="1"/>
          <c:tx>
            <c:strRef>
              <c:f>Prof_1e!$L$9</c:f>
              <c:strCache>
                <c:ptCount val="1"/>
                <c:pt idx="0">
                  <c:v>TOTAL EXPENSE</c:v>
                </c:pt>
              </c:strCache>
            </c:strRef>
          </c:tx>
          <c:spPr>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Prof_1e!$M$7:$W$7</c:f>
              <c:strCache>
                <c:ptCount val="11"/>
                <c:pt idx="0">
                  <c:v>INCOME</c:v>
                </c:pt>
                <c:pt idx="1">
                  <c:v>EXPENSE 2013/14 ACTUAL</c:v>
                </c:pt>
                <c:pt idx="2">
                  <c:v>NET LOSS</c:v>
                </c:pt>
                <c:pt idx="4">
                  <c:v>INCOME</c:v>
                </c:pt>
                <c:pt idx="5">
                  <c:v>EXPENSE 2014/15 ACTUAL</c:v>
                </c:pt>
                <c:pt idx="6">
                  <c:v>NET LOSS</c:v>
                </c:pt>
                <c:pt idx="8">
                  <c:v>INCOME</c:v>
                </c:pt>
                <c:pt idx="9">
                  <c:v>EXPENSE 2015/16 ACTUAL</c:v>
                </c:pt>
                <c:pt idx="10">
                  <c:v>NET LOSS</c:v>
                </c:pt>
              </c:strCache>
            </c:strRef>
          </c:cat>
          <c:val>
            <c:numRef>
              <c:f>Prof_1e!$M$9:$W$9</c:f>
              <c:numCache>
                <c:formatCode>_-* #,##0.000_-;\-* #,##0.000_-;_-* "-"??_-;_-@_-</c:formatCode>
                <c:ptCount val="11"/>
                <c:pt idx="1">
                  <c:v>13.806964000000001</c:v>
                </c:pt>
                <c:pt idx="5">
                  <c:v>9.6560000000000006</c:v>
                </c:pt>
                <c:pt idx="9">
                  <c:v>7.1103186100000002</c:v>
                </c:pt>
              </c:numCache>
            </c:numRef>
          </c:val>
          <c:extLst>
            <c:ext xmlns:c16="http://schemas.microsoft.com/office/drawing/2014/chart" uri="{C3380CC4-5D6E-409C-BE32-E72D297353CC}">
              <c16:uniqueId val="{00000001-B7F6-4A22-AD41-A121AF5386D5}"/>
            </c:ext>
          </c:extLst>
        </c:ser>
        <c:ser>
          <c:idx val="2"/>
          <c:order val="2"/>
          <c:tx>
            <c:strRef>
              <c:f>Prof_1e!$L$10</c:f>
              <c:strCache>
                <c:ptCount val="1"/>
                <c:pt idx="0">
                  <c:v>NET LOSS</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Prof_1e!$M$7:$W$7</c:f>
              <c:strCache>
                <c:ptCount val="11"/>
                <c:pt idx="0">
                  <c:v>INCOME</c:v>
                </c:pt>
                <c:pt idx="1">
                  <c:v>EXPENSE 2013/14 ACTUAL</c:v>
                </c:pt>
                <c:pt idx="2">
                  <c:v>NET LOSS</c:v>
                </c:pt>
                <c:pt idx="4">
                  <c:v>INCOME</c:v>
                </c:pt>
                <c:pt idx="5">
                  <c:v>EXPENSE 2014/15 ACTUAL</c:v>
                </c:pt>
                <c:pt idx="6">
                  <c:v>NET LOSS</c:v>
                </c:pt>
                <c:pt idx="8">
                  <c:v>INCOME</c:v>
                </c:pt>
                <c:pt idx="9">
                  <c:v>EXPENSE 2015/16 ACTUAL</c:v>
                </c:pt>
                <c:pt idx="10">
                  <c:v>NET LOSS</c:v>
                </c:pt>
              </c:strCache>
            </c:strRef>
          </c:cat>
          <c:val>
            <c:numRef>
              <c:f>Prof_1e!$M$10:$W$10</c:f>
              <c:numCache>
                <c:formatCode>General</c:formatCode>
                <c:ptCount val="11"/>
                <c:pt idx="2" formatCode="_-* #,##0.000_-;\-* #,##0.000_-;_-* &quot;-&quot;??_-;_-@_-">
                  <c:v>-7.5436050000000021</c:v>
                </c:pt>
                <c:pt idx="6" formatCode="_-* #,##0.000_-;\-* #,##0.000_-;_-* &quot;-&quot;??_-;_-@_-">
                  <c:v>-2.7580000000000009</c:v>
                </c:pt>
                <c:pt idx="10" formatCode="_-* #,##0.000_-;\-* #,##0.000_-;_-* &quot;-&quot;??_-;_-@_-">
                  <c:v>-1.7582345700000008</c:v>
                </c:pt>
              </c:numCache>
            </c:numRef>
          </c:val>
          <c:extLst>
            <c:ext xmlns:c16="http://schemas.microsoft.com/office/drawing/2014/chart" uri="{C3380CC4-5D6E-409C-BE32-E72D297353CC}">
              <c16:uniqueId val="{00000002-B7F6-4A22-AD41-A121AF5386D5}"/>
            </c:ext>
          </c:extLst>
        </c:ser>
        <c:ser>
          <c:idx val="3"/>
          <c:order val="3"/>
          <c:tx>
            <c:strRef>
              <c:f>Prof_1e!$L$11</c:f>
              <c:strCache>
                <c:ptCount val="1"/>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Prof_1e!$M$7:$W$7</c:f>
              <c:strCache>
                <c:ptCount val="11"/>
                <c:pt idx="0">
                  <c:v>INCOME</c:v>
                </c:pt>
                <c:pt idx="1">
                  <c:v>EXPENSE 2013/14 ACTUAL</c:v>
                </c:pt>
                <c:pt idx="2">
                  <c:v>NET LOSS</c:v>
                </c:pt>
                <c:pt idx="4">
                  <c:v>INCOME</c:v>
                </c:pt>
                <c:pt idx="5">
                  <c:v>EXPENSE 2014/15 ACTUAL</c:v>
                </c:pt>
                <c:pt idx="6">
                  <c:v>NET LOSS</c:v>
                </c:pt>
                <c:pt idx="8">
                  <c:v>INCOME</c:v>
                </c:pt>
                <c:pt idx="9">
                  <c:v>EXPENSE 2015/16 ACTUAL</c:v>
                </c:pt>
                <c:pt idx="10">
                  <c:v>NET LOSS</c:v>
                </c:pt>
              </c:strCache>
            </c:strRef>
          </c:cat>
          <c:val>
            <c:numRef>
              <c:f>Prof_1e!$M$11:$W$11</c:f>
              <c:numCache>
                <c:formatCode>General</c:formatCode>
                <c:ptCount val="11"/>
                <c:pt idx="2" formatCode="_-* #,##0.000_-;\-* #,##0.000_-;_-* &quot;-&quot;???_-;_-@_-">
                  <c:v>0</c:v>
                </c:pt>
                <c:pt idx="6" formatCode="_(* #,##0.00_);_(* \(#,##0.00\);_(* &quot;-&quot;??_);_(@_)">
                  <c:v>0</c:v>
                </c:pt>
                <c:pt idx="10" formatCode="_-* #,##0.000_-;\-* #,##0.000_-;_-* &quot;-&quot;???_-;_-@_-">
                  <c:v>0</c:v>
                </c:pt>
              </c:numCache>
            </c:numRef>
          </c:val>
          <c:extLst>
            <c:ext xmlns:c16="http://schemas.microsoft.com/office/drawing/2014/chart" uri="{C3380CC4-5D6E-409C-BE32-E72D297353CC}">
              <c16:uniqueId val="{00000003-B7F6-4A22-AD41-A121AF5386D5}"/>
            </c:ext>
          </c:extLst>
        </c:ser>
        <c:dLbls>
          <c:showLegendKey val="0"/>
          <c:showVal val="0"/>
          <c:showCatName val="0"/>
          <c:showSerName val="0"/>
          <c:showPercent val="0"/>
          <c:showBubbleSize val="0"/>
        </c:dLbls>
        <c:gapWidth val="150"/>
        <c:overlap val="100"/>
        <c:axId val="706285936"/>
        <c:axId val="706289216"/>
      </c:barChart>
      <c:catAx>
        <c:axId val="70628593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0" spcFirstLastPara="1" vertOverflow="ellipsis" wrap="square" anchor="ctr" anchorCtr="1"/>
          <a:lstStyle/>
          <a:p>
            <a:pPr>
              <a:defRPr sz="850" b="1" i="0" u="none" strike="noStrike" kern="1200" baseline="0">
                <a:solidFill>
                  <a:schemeClr val="lt1">
                    <a:lumMod val="85000"/>
                  </a:schemeClr>
                </a:solidFill>
                <a:latin typeface="+mn-lt"/>
                <a:ea typeface="+mn-ea"/>
                <a:cs typeface="+mn-cs"/>
              </a:defRPr>
            </a:pPr>
            <a:endParaRPr lang="en-US"/>
          </a:p>
        </c:txPr>
        <c:crossAx val="706289216"/>
        <c:crosses val="autoZero"/>
        <c:auto val="1"/>
        <c:lblAlgn val="ctr"/>
        <c:lblOffset val="100"/>
        <c:noMultiLvlLbl val="0"/>
      </c:catAx>
      <c:valAx>
        <c:axId val="706289216"/>
        <c:scaling>
          <c:orientation val="minMax"/>
        </c:scaling>
        <c:delete val="0"/>
        <c:axPos val="l"/>
        <c:majorGridlines>
          <c:spPr>
            <a:ln w="9525" cap="flat" cmpd="sng" algn="ctr">
              <a:solidFill>
                <a:schemeClr val="lt1">
                  <a:lumMod val="95000"/>
                  <a:alpha val="10000"/>
                </a:schemeClr>
              </a:solidFill>
              <a:round/>
            </a:ln>
            <a:effectLst/>
          </c:spPr>
        </c:majorGridlines>
        <c:numFmt formatCode="_-* #,##0.000_-;\-* #,##0.0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70628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r>
              <a:rPr lang="en-AU"/>
              <a:t>INTEREST</a:t>
            </a:r>
            <a:r>
              <a:rPr lang="en-AU" baseline="0"/>
              <a:t> BEARING LIABILITIES</a:t>
            </a:r>
            <a:endParaRPr lang="en-AU"/>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bg1"/>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Debt!$L$2</c:f>
              <c:strCache>
                <c:ptCount val="1"/>
                <c:pt idx="0">
                  <c:v>Debt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Debt!$M$1:$P$1</c:f>
              <c:strCache>
                <c:ptCount val="4"/>
                <c:pt idx="0">
                  <c:v> Jun 14 Act</c:v>
                </c:pt>
                <c:pt idx="1">
                  <c:v> Jun 15 Act</c:v>
                </c:pt>
                <c:pt idx="2">
                  <c:v> Jun 16 Act</c:v>
                </c:pt>
                <c:pt idx="3">
                  <c:v> Jun 17 Bud</c:v>
                </c:pt>
              </c:strCache>
            </c:strRef>
          </c:cat>
          <c:val>
            <c:numRef>
              <c:f>Debt!$M$2:$P$2</c:f>
              <c:numCache>
                <c:formatCode>_-* #,##0.000_-;\-* #,##0.000_-;_-* "-"??_-;_-@_-</c:formatCode>
                <c:ptCount val="4"/>
                <c:pt idx="0">
                  <c:v>3.415</c:v>
                </c:pt>
                <c:pt idx="1">
                  <c:v>2.472</c:v>
                </c:pt>
                <c:pt idx="2">
                  <c:v>1.9530000000000001</c:v>
                </c:pt>
                <c:pt idx="3">
                  <c:v>0.113</c:v>
                </c:pt>
              </c:numCache>
            </c:numRef>
          </c:val>
          <c:extLst>
            <c:ext xmlns:c16="http://schemas.microsoft.com/office/drawing/2014/chart" uri="{C3380CC4-5D6E-409C-BE32-E72D297353CC}">
              <c16:uniqueId val="{00000000-39A6-44A2-9FAB-3D02B934AABB}"/>
            </c:ext>
          </c:extLst>
        </c:ser>
        <c:dLbls>
          <c:showLegendKey val="0"/>
          <c:showVal val="0"/>
          <c:showCatName val="0"/>
          <c:showSerName val="0"/>
          <c:showPercent val="0"/>
          <c:showBubbleSize val="0"/>
        </c:dLbls>
        <c:gapWidth val="150"/>
        <c:axId val="360089144"/>
        <c:axId val="360088160"/>
      </c:barChart>
      <c:catAx>
        <c:axId val="360089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60088160"/>
        <c:crosses val="autoZero"/>
        <c:auto val="1"/>
        <c:lblAlgn val="ctr"/>
        <c:lblOffset val="100"/>
        <c:noMultiLvlLbl val="0"/>
      </c:catAx>
      <c:valAx>
        <c:axId val="36008816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r>
                  <a:rPr lang="en-AU"/>
                  <a:t> $M</a:t>
                </a:r>
              </a:p>
            </c:rich>
          </c:tx>
          <c:overlay val="0"/>
          <c:spPr>
            <a:noFill/>
            <a:ln>
              <a:noFill/>
            </a:ln>
            <a:effectLst/>
          </c:spPr>
          <c:txPr>
            <a:bodyPr rot="-5400000" spcFirstLastPara="1" vertOverflow="ellipsis" vert="horz" wrap="square" anchor="ctr" anchorCtr="1"/>
            <a:lstStyle/>
            <a:p>
              <a:pPr>
                <a:defRPr sz="900" b="1" i="0" u="none" strike="noStrike" kern="1200" cap="all" baseline="0">
                  <a:solidFill>
                    <a:schemeClr val="bg1"/>
                  </a:solidFill>
                  <a:latin typeface="+mn-lt"/>
                  <a:ea typeface="+mn-ea"/>
                  <a:cs typeface="+mn-cs"/>
                </a:defRPr>
              </a:pPr>
              <a:endParaRPr lang="en-US"/>
            </a:p>
          </c:txPr>
        </c:title>
        <c:numFmt formatCode="#,##0.000_ ;\-#,##0.000\ "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36008914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baseline="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ABE6F-21E2-4F9F-9B31-FB492DD77EAA}"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4A8F2B15-1353-42BF-8C55-1B8686A819BD}">
      <dgm:prSet phldrT="[Text]"/>
      <dgm:spPr>
        <a:solidFill>
          <a:srgbClr val="00B0F0"/>
        </a:solidFill>
      </dgm:spPr>
      <dgm:t>
        <a:bodyPr/>
        <a:lstStyle/>
        <a:p>
          <a:r>
            <a:rPr lang="en-US" dirty="0"/>
            <a:t>SUV On Road 17,000,000 vehicles pa</a:t>
          </a:r>
        </a:p>
      </dgm:t>
    </dgm:pt>
    <dgm:pt modelId="{AD041B9D-03D2-4F68-8B69-36B044B3B8E8}" type="parTrans" cxnId="{858A206C-2364-4E6D-9A16-0A6811412F92}">
      <dgm:prSet/>
      <dgm:spPr/>
      <dgm:t>
        <a:bodyPr/>
        <a:lstStyle/>
        <a:p>
          <a:endParaRPr lang="en-US"/>
        </a:p>
      </dgm:t>
    </dgm:pt>
    <dgm:pt modelId="{C1491C34-DEA7-43C2-877A-E99BC1DD348A}" type="sibTrans" cxnId="{858A206C-2364-4E6D-9A16-0A6811412F92}">
      <dgm:prSet/>
      <dgm:spPr/>
      <dgm:t>
        <a:bodyPr/>
        <a:lstStyle/>
        <a:p>
          <a:endParaRPr lang="en-US"/>
        </a:p>
      </dgm:t>
    </dgm:pt>
    <dgm:pt modelId="{7BA6265E-5DC4-41CF-B9E8-76E906B9F078}">
      <dgm:prSet phldrT="[Text]"/>
      <dgm:spPr>
        <a:solidFill>
          <a:srgbClr val="00B0F0"/>
        </a:solidFill>
      </dgm:spPr>
      <dgm:t>
        <a:bodyPr/>
        <a:lstStyle/>
        <a:p>
          <a:r>
            <a:rPr lang="en-US" dirty="0"/>
            <a:t>SUV Off Road 1,700,000  vehicles pa</a:t>
          </a:r>
        </a:p>
      </dgm:t>
    </dgm:pt>
    <dgm:pt modelId="{39EDE2B9-B279-4337-94B5-8C1D02B3998D}" type="parTrans" cxnId="{523896BA-9EAA-4698-8F1E-63E6120EAC1C}">
      <dgm:prSet/>
      <dgm:spPr/>
      <dgm:t>
        <a:bodyPr/>
        <a:lstStyle/>
        <a:p>
          <a:endParaRPr lang="en-US"/>
        </a:p>
      </dgm:t>
    </dgm:pt>
    <dgm:pt modelId="{74CE6CFC-FD1C-46ED-8B08-764E05E1DA8C}" type="sibTrans" cxnId="{523896BA-9EAA-4698-8F1E-63E6120EAC1C}">
      <dgm:prSet/>
      <dgm:spPr/>
      <dgm:t>
        <a:bodyPr/>
        <a:lstStyle/>
        <a:p>
          <a:endParaRPr lang="en-US"/>
        </a:p>
      </dgm:t>
    </dgm:pt>
    <dgm:pt modelId="{139A2B91-389D-4607-B70C-CD9F2B087989}">
      <dgm:prSet phldrT="[Text]"/>
      <dgm:spPr>
        <a:solidFill>
          <a:srgbClr val="00B0F0"/>
        </a:solidFill>
      </dgm:spPr>
      <dgm:t>
        <a:bodyPr/>
        <a:lstStyle/>
        <a:p>
          <a:r>
            <a:rPr lang="en-US" dirty="0"/>
            <a:t>SUVs All Mines 90,000 vehicles</a:t>
          </a:r>
        </a:p>
      </dgm:t>
    </dgm:pt>
    <dgm:pt modelId="{C934CAA7-783F-44D1-8506-400451970F23}" type="parTrans" cxnId="{7744A56F-816F-416D-88C3-A3C382D6A4ED}">
      <dgm:prSet/>
      <dgm:spPr/>
      <dgm:t>
        <a:bodyPr/>
        <a:lstStyle/>
        <a:p>
          <a:endParaRPr lang="en-US"/>
        </a:p>
      </dgm:t>
    </dgm:pt>
    <dgm:pt modelId="{BD837CDD-7E33-4D31-8260-522BAB760D20}" type="sibTrans" cxnId="{7744A56F-816F-416D-88C3-A3C382D6A4ED}">
      <dgm:prSet/>
      <dgm:spPr/>
      <dgm:t>
        <a:bodyPr/>
        <a:lstStyle/>
        <a:p>
          <a:endParaRPr lang="en-US"/>
        </a:p>
      </dgm:t>
    </dgm:pt>
    <dgm:pt modelId="{AE3C0AE5-1F67-4361-8582-19DDC4804DDF}">
      <dgm:prSet phldrT="[Text]"/>
      <dgm:spPr>
        <a:solidFill>
          <a:srgbClr val="00B0F0"/>
        </a:solidFill>
      </dgm:spPr>
      <dgm:t>
        <a:bodyPr/>
        <a:lstStyle/>
        <a:p>
          <a:r>
            <a:rPr lang="en-US" dirty="0"/>
            <a:t>Underground SUVs 30,000 vehicles</a:t>
          </a:r>
        </a:p>
      </dgm:t>
    </dgm:pt>
    <dgm:pt modelId="{AB1FC5F5-0A9C-4139-8404-99B5F07F7D62}" type="parTrans" cxnId="{5B232301-993E-47A0-A9AA-3DC1047271C4}">
      <dgm:prSet/>
      <dgm:spPr/>
      <dgm:t>
        <a:bodyPr/>
        <a:lstStyle/>
        <a:p>
          <a:endParaRPr lang="en-US"/>
        </a:p>
      </dgm:t>
    </dgm:pt>
    <dgm:pt modelId="{D7D2330B-3D91-4BFE-87A2-792DB8F39E99}" type="sibTrans" cxnId="{5B232301-993E-47A0-A9AA-3DC1047271C4}">
      <dgm:prSet/>
      <dgm:spPr/>
      <dgm:t>
        <a:bodyPr/>
        <a:lstStyle/>
        <a:p>
          <a:endParaRPr lang="en-US"/>
        </a:p>
      </dgm:t>
    </dgm:pt>
    <dgm:pt modelId="{933F6023-D038-42A7-81DE-268B5E1920E0}" type="pres">
      <dgm:prSet presAssocID="{404ABE6F-21E2-4F9F-9B31-FB492DD77EAA}" presName="Name0" presStyleCnt="0">
        <dgm:presLayoutVars>
          <dgm:chMax val="7"/>
          <dgm:resizeHandles val="exact"/>
        </dgm:presLayoutVars>
      </dgm:prSet>
      <dgm:spPr/>
    </dgm:pt>
    <dgm:pt modelId="{92F2B7F7-D654-44A5-9683-020A32E73F90}" type="pres">
      <dgm:prSet presAssocID="{404ABE6F-21E2-4F9F-9B31-FB492DD77EAA}" presName="comp1" presStyleCnt="0"/>
      <dgm:spPr/>
    </dgm:pt>
    <dgm:pt modelId="{7C2F2D8D-8931-4211-8C96-883137228B88}" type="pres">
      <dgm:prSet presAssocID="{404ABE6F-21E2-4F9F-9B31-FB492DD77EAA}" presName="circle1" presStyleLbl="node1" presStyleIdx="0" presStyleCnt="4" custLinFactNeighborX="-1634" custLinFactNeighborY="4861"/>
      <dgm:spPr/>
    </dgm:pt>
    <dgm:pt modelId="{F1406732-90D1-44D7-A9EB-3209C9EFC6A4}" type="pres">
      <dgm:prSet presAssocID="{404ABE6F-21E2-4F9F-9B31-FB492DD77EAA}" presName="c1text" presStyleLbl="node1" presStyleIdx="0" presStyleCnt="4">
        <dgm:presLayoutVars>
          <dgm:bulletEnabled val="1"/>
        </dgm:presLayoutVars>
      </dgm:prSet>
      <dgm:spPr/>
    </dgm:pt>
    <dgm:pt modelId="{D0261602-2D62-473A-8FC0-89B62323F8DB}" type="pres">
      <dgm:prSet presAssocID="{404ABE6F-21E2-4F9F-9B31-FB492DD77EAA}" presName="comp2" presStyleCnt="0"/>
      <dgm:spPr/>
    </dgm:pt>
    <dgm:pt modelId="{69BAFE64-65CA-45E3-A5A5-8FF9DAB15A5F}" type="pres">
      <dgm:prSet presAssocID="{404ABE6F-21E2-4F9F-9B31-FB492DD77EAA}" presName="circle2" presStyleLbl="node1" presStyleIdx="1" presStyleCnt="4" custScaleX="95598" custScaleY="104214"/>
      <dgm:spPr/>
    </dgm:pt>
    <dgm:pt modelId="{ADA819CF-A172-4463-B9F6-419E77EFADF3}" type="pres">
      <dgm:prSet presAssocID="{404ABE6F-21E2-4F9F-9B31-FB492DD77EAA}" presName="c2text" presStyleLbl="node1" presStyleIdx="1" presStyleCnt="4">
        <dgm:presLayoutVars>
          <dgm:bulletEnabled val="1"/>
        </dgm:presLayoutVars>
      </dgm:prSet>
      <dgm:spPr/>
    </dgm:pt>
    <dgm:pt modelId="{B40A13B2-C019-4A53-9A92-204623B1B380}" type="pres">
      <dgm:prSet presAssocID="{404ABE6F-21E2-4F9F-9B31-FB492DD77EAA}" presName="comp3" presStyleCnt="0"/>
      <dgm:spPr/>
    </dgm:pt>
    <dgm:pt modelId="{CC2FDEC2-FDE3-4FB1-9D56-22BF7BB84384}" type="pres">
      <dgm:prSet presAssocID="{404ABE6F-21E2-4F9F-9B31-FB492DD77EAA}" presName="circle3" presStyleLbl="node1" presStyleIdx="2" presStyleCnt="4"/>
      <dgm:spPr/>
    </dgm:pt>
    <dgm:pt modelId="{20C65497-D1E9-4311-8EB7-AC45E6BE5F32}" type="pres">
      <dgm:prSet presAssocID="{404ABE6F-21E2-4F9F-9B31-FB492DD77EAA}" presName="c3text" presStyleLbl="node1" presStyleIdx="2" presStyleCnt="4">
        <dgm:presLayoutVars>
          <dgm:bulletEnabled val="1"/>
        </dgm:presLayoutVars>
      </dgm:prSet>
      <dgm:spPr/>
    </dgm:pt>
    <dgm:pt modelId="{B534F135-3188-4738-971B-533EDCED760C}" type="pres">
      <dgm:prSet presAssocID="{404ABE6F-21E2-4F9F-9B31-FB492DD77EAA}" presName="comp4" presStyleCnt="0"/>
      <dgm:spPr/>
    </dgm:pt>
    <dgm:pt modelId="{625D6365-7E4A-4343-9142-8FF84A88EFDF}" type="pres">
      <dgm:prSet presAssocID="{404ABE6F-21E2-4F9F-9B31-FB492DD77EAA}" presName="circle4" presStyleLbl="node1" presStyleIdx="3" presStyleCnt="4"/>
      <dgm:spPr/>
    </dgm:pt>
    <dgm:pt modelId="{DA01812A-6A19-4508-A926-187861C45E49}" type="pres">
      <dgm:prSet presAssocID="{404ABE6F-21E2-4F9F-9B31-FB492DD77EAA}" presName="c4text" presStyleLbl="node1" presStyleIdx="3" presStyleCnt="4">
        <dgm:presLayoutVars>
          <dgm:bulletEnabled val="1"/>
        </dgm:presLayoutVars>
      </dgm:prSet>
      <dgm:spPr/>
    </dgm:pt>
  </dgm:ptLst>
  <dgm:cxnLst>
    <dgm:cxn modelId="{7744A56F-816F-416D-88C3-A3C382D6A4ED}" srcId="{404ABE6F-21E2-4F9F-9B31-FB492DD77EAA}" destId="{139A2B91-389D-4607-B70C-CD9F2B087989}" srcOrd="2" destOrd="0" parTransId="{C934CAA7-783F-44D1-8506-400451970F23}" sibTransId="{BD837CDD-7E33-4D31-8260-522BAB760D20}"/>
    <dgm:cxn modelId="{858A206C-2364-4E6D-9A16-0A6811412F92}" srcId="{404ABE6F-21E2-4F9F-9B31-FB492DD77EAA}" destId="{4A8F2B15-1353-42BF-8C55-1B8686A819BD}" srcOrd="0" destOrd="0" parTransId="{AD041B9D-03D2-4F68-8B69-36B044B3B8E8}" sibTransId="{C1491C34-DEA7-43C2-877A-E99BC1DD348A}"/>
    <dgm:cxn modelId="{C4E46B96-A15C-4D70-8352-0D21069C0FBF}" type="presOf" srcId="{4A8F2B15-1353-42BF-8C55-1B8686A819BD}" destId="{F1406732-90D1-44D7-A9EB-3209C9EFC6A4}" srcOrd="1" destOrd="0" presId="urn:microsoft.com/office/officeart/2005/8/layout/venn2"/>
    <dgm:cxn modelId="{DEC2C197-E68C-4238-A724-AE5245C6D97D}" type="presOf" srcId="{AE3C0AE5-1F67-4361-8582-19DDC4804DDF}" destId="{DA01812A-6A19-4508-A926-187861C45E49}" srcOrd="1" destOrd="0" presId="urn:microsoft.com/office/officeart/2005/8/layout/venn2"/>
    <dgm:cxn modelId="{523896BA-9EAA-4698-8F1E-63E6120EAC1C}" srcId="{404ABE6F-21E2-4F9F-9B31-FB492DD77EAA}" destId="{7BA6265E-5DC4-41CF-B9E8-76E906B9F078}" srcOrd="1" destOrd="0" parTransId="{39EDE2B9-B279-4337-94B5-8C1D02B3998D}" sibTransId="{74CE6CFC-FD1C-46ED-8B08-764E05E1DA8C}"/>
    <dgm:cxn modelId="{1AE9AE1F-2A64-40B4-A844-C3C096D82E49}" type="presOf" srcId="{7BA6265E-5DC4-41CF-B9E8-76E906B9F078}" destId="{ADA819CF-A172-4463-B9F6-419E77EFADF3}" srcOrd="1" destOrd="0" presId="urn:microsoft.com/office/officeart/2005/8/layout/venn2"/>
    <dgm:cxn modelId="{5930C2C7-D4E1-4ABE-9285-88FE446685AB}" type="presOf" srcId="{139A2B91-389D-4607-B70C-CD9F2B087989}" destId="{CC2FDEC2-FDE3-4FB1-9D56-22BF7BB84384}" srcOrd="0" destOrd="0" presId="urn:microsoft.com/office/officeart/2005/8/layout/venn2"/>
    <dgm:cxn modelId="{5CB94721-8BE1-4770-84E7-A1AE75D562E2}" type="presOf" srcId="{4A8F2B15-1353-42BF-8C55-1B8686A819BD}" destId="{7C2F2D8D-8931-4211-8C96-883137228B88}" srcOrd="0" destOrd="0" presId="urn:microsoft.com/office/officeart/2005/8/layout/venn2"/>
    <dgm:cxn modelId="{4FFB78C2-895D-4608-8ADE-8CE38FE8C0F0}" type="presOf" srcId="{AE3C0AE5-1F67-4361-8582-19DDC4804DDF}" destId="{625D6365-7E4A-4343-9142-8FF84A88EFDF}" srcOrd="0" destOrd="0" presId="urn:microsoft.com/office/officeart/2005/8/layout/venn2"/>
    <dgm:cxn modelId="{EE156E58-166B-4D48-8BA9-29B0749E87CE}" type="presOf" srcId="{139A2B91-389D-4607-B70C-CD9F2B087989}" destId="{20C65497-D1E9-4311-8EB7-AC45E6BE5F32}" srcOrd="1" destOrd="0" presId="urn:microsoft.com/office/officeart/2005/8/layout/venn2"/>
    <dgm:cxn modelId="{AA302E28-24E3-4610-BF11-C4244D6D9770}" type="presOf" srcId="{7BA6265E-5DC4-41CF-B9E8-76E906B9F078}" destId="{69BAFE64-65CA-45E3-A5A5-8FF9DAB15A5F}" srcOrd="0" destOrd="0" presId="urn:microsoft.com/office/officeart/2005/8/layout/venn2"/>
    <dgm:cxn modelId="{7A5CA872-D884-4ACE-881E-1D400BAB8494}" type="presOf" srcId="{404ABE6F-21E2-4F9F-9B31-FB492DD77EAA}" destId="{933F6023-D038-42A7-81DE-268B5E1920E0}" srcOrd="0" destOrd="0" presId="urn:microsoft.com/office/officeart/2005/8/layout/venn2"/>
    <dgm:cxn modelId="{5B232301-993E-47A0-A9AA-3DC1047271C4}" srcId="{404ABE6F-21E2-4F9F-9B31-FB492DD77EAA}" destId="{AE3C0AE5-1F67-4361-8582-19DDC4804DDF}" srcOrd="3" destOrd="0" parTransId="{AB1FC5F5-0A9C-4139-8404-99B5F07F7D62}" sibTransId="{D7D2330B-3D91-4BFE-87A2-792DB8F39E99}"/>
    <dgm:cxn modelId="{A0505172-F1C9-425C-9A37-B520627F2F3F}" type="presParOf" srcId="{933F6023-D038-42A7-81DE-268B5E1920E0}" destId="{92F2B7F7-D654-44A5-9683-020A32E73F90}" srcOrd="0" destOrd="0" presId="urn:microsoft.com/office/officeart/2005/8/layout/venn2"/>
    <dgm:cxn modelId="{434B947F-B219-4339-9657-129663E249E8}" type="presParOf" srcId="{92F2B7F7-D654-44A5-9683-020A32E73F90}" destId="{7C2F2D8D-8931-4211-8C96-883137228B88}" srcOrd="0" destOrd="0" presId="urn:microsoft.com/office/officeart/2005/8/layout/venn2"/>
    <dgm:cxn modelId="{6ECDB612-9E79-49E8-87EF-B6C642A17A72}" type="presParOf" srcId="{92F2B7F7-D654-44A5-9683-020A32E73F90}" destId="{F1406732-90D1-44D7-A9EB-3209C9EFC6A4}" srcOrd="1" destOrd="0" presId="urn:microsoft.com/office/officeart/2005/8/layout/venn2"/>
    <dgm:cxn modelId="{D25EC8B8-4CAE-4767-A508-0EAAAEEADD14}" type="presParOf" srcId="{933F6023-D038-42A7-81DE-268B5E1920E0}" destId="{D0261602-2D62-473A-8FC0-89B62323F8DB}" srcOrd="1" destOrd="0" presId="urn:microsoft.com/office/officeart/2005/8/layout/venn2"/>
    <dgm:cxn modelId="{D191B51A-6711-4DB4-9EF6-05BE5CB30036}" type="presParOf" srcId="{D0261602-2D62-473A-8FC0-89B62323F8DB}" destId="{69BAFE64-65CA-45E3-A5A5-8FF9DAB15A5F}" srcOrd="0" destOrd="0" presId="urn:microsoft.com/office/officeart/2005/8/layout/venn2"/>
    <dgm:cxn modelId="{DEAAA3E1-3849-47E3-BE60-95D914FB9145}" type="presParOf" srcId="{D0261602-2D62-473A-8FC0-89B62323F8DB}" destId="{ADA819CF-A172-4463-B9F6-419E77EFADF3}" srcOrd="1" destOrd="0" presId="urn:microsoft.com/office/officeart/2005/8/layout/venn2"/>
    <dgm:cxn modelId="{2B86E717-57DB-4ED3-9958-A0195FFB959B}" type="presParOf" srcId="{933F6023-D038-42A7-81DE-268B5E1920E0}" destId="{B40A13B2-C019-4A53-9A92-204623B1B380}" srcOrd="2" destOrd="0" presId="urn:microsoft.com/office/officeart/2005/8/layout/venn2"/>
    <dgm:cxn modelId="{7D99D629-D777-48BA-858F-B199728FDF6F}" type="presParOf" srcId="{B40A13B2-C019-4A53-9A92-204623B1B380}" destId="{CC2FDEC2-FDE3-4FB1-9D56-22BF7BB84384}" srcOrd="0" destOrd="0" presId="urn:microsoft.com/office/officeart/2005/8/layout/venn2"/>
    <dgm:cxn modelId="{A5F6FF27-C52B-4BC9-8A54-C0078B862F97}" type="presParOf" srcId="{B40A13B2-C019-4A53-9A92-204623B1B380}" destId="{20C65497-D1E9-4311-8EB7-AC45E6BE5F32}" srcOrd="1" destOrd="0" presId="urn:microsoft.com/office/officeart/2005/8/layout/venn2"/>
    <dgm:cxn modelId="{38EC12F7-71CD-4D42-9091-F964E2AB35D1}" type="presParOf" srcId="{933F6023-D038-42A7-81DE-268B5E1920E0}" destId="{B534F135-3188-4738-971B-533EDCED760C}" srcOrd="3" destOrd="0" presId="urn:microsoft.com/office/officeart/2005/8/layout/venn2"/>
    <dgm:cxn modelId="{9286808C-8ADA-4630-94AB-C288DF9A2961}" type="presParOf" srcId="{B534F135-3188-4738-971B-533EDCED760C}" destId="{625D6365-7E4A-4343-9142-8FF84A88EFDF}" srcOrd="0" destOrd="0" presId="urn:microsoft.com/office/officeart/2005/8/layout/venn2"/>
    <dgm:cxn modelId="{6F7F2437-9FD1-4B80-9602-77DD0C7EA22C}" type="presParOf" srcId="{B534F135-3188-4738-971B-533EDCED760C}" destId="{DA01812A-6A19-4508-A926-187861C45E4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4ABE6F-21E2-4F9F-9B31-FB492DD77EAA}"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4A8F2B15-1353-42BF-8C55-1B8686A819BD}">
      <dgm:prSet phldrT="[Text]"/>
      <dgm:spPr>
        <a:solidFill>
          <a:srgbClr val="00B0F0"/>
        </a:solidFill>
      </dgm:spPr>
      <dgm:t>
        <a:bodyPr/>
        <a:lstStyle/>
        <a:p>
          <a:r>
            <a:rPr lang="en-US" dirty="0"/>
            <a:t>SUV On Road 17,000,000 vehicles pa</a:t>
          </a:r>
        </a:p>
      </dgm:t>
    </dgm:pt>
    <dgm:pt modelId="{AD041B9D-03D2-4F68-8B69-36B044B3B8E8}" type="parTrans" cxnId="{858A206C-2364-4E6D-9A16-0A6811412F92}">
      <dgm:prSet/>
      <dgm:spPr/>
      <dgm:t>
        <a:bodyPr/>
        <a:lstStyle/>
        <a:p>
          <a:endParaRPr lang="en-US"/>
        </a:p>
      </dgm:t>
    </dgm:pt>
    <dgm:pt modelId="{C1491C34-DEA7-43C2-877A-E99BC1DD348A}" type="sibTrans" cxnId="{858A206C-2364-4E6D-9A16-0A6811412F92}">
      <dgm:prSet/>
      <dgm:spPr/>
      <dgm:t>
        <a:bodyPr/>
        <a:lstStyle/>
        <a:p>
          <a:endParaRPr lang="en-US"/>
        </a:p>
      </dgm:t>
    </dgm:pt>
    <dgm:pt modelId="{7BA6265E-5DC4-41CF-B9E8-76E906B9F078}">
      <dgm:prSet phldrT="[Text]"/>
      <dgm:spPr>
        <a:solidFill>
          <a:srgbClr val="00B0F0"/>
        </a:solidFill>
      </dgm:spPr>
      <dgm:t>
        <a:bodyPr/>
        <a:lstStyle/>
        <a:p>
          <a:r>
            <a:rPr lang="en-US" dirty="0"/>
            <a:t>SUV Off Road 1,700,000  vehicles pa</a:t>
          </a:r>
        </a:p>
      </dgm:t>
    </dgm:pt>
    <dgm:pt modelId="{39EDE2B9-B279-4337-94B5-8C1D02B3998D}" type="parTrans" cxnId="{523896BA-9EAA-4698-8F1E-63E6120EAC1C}">
      <dgm:prSet/>
      <dgm:spPr/>
      <dgm:t>
        <a:bodyPr/>
        <a:lstStyle/>
        <a:p>
          <a:endParaRPr lang="en-US"/>
        </a:p>
      </dgm:t>
    </dgm:pt>
    <dgm:pt modelId="{74CE6CFC-FD1C-46ED-8B08-764E05E1DA8C}" type="sibTrans" cxnId="{523896BA-9EAA-4698-8F1E-63E6120EAC1C}">
      <dgm:prSet/>
      <dgm:spPr/>
      <dgm:t>
        <a:bodyPr/>
        <a:lstStyle/>
        <a:p>
          <a:endParaRPr lang="en-US"/>
        </a:p>
      </dgm:t>
    </dgm:pt>
    <dgm:pt modelId="{139A2B91-389D-4607-B70C-CD9F2B087989}">
      <dgm:prSet phldrT="[Text]"/>
      <dgm:spPr>
        <a:solidFill>
          <a:srgbClr val="00B0F0"/>
        </a:solidFill>
      </dgm:spPr>
      <dgm:t>
        <a:bodyPr/>
        <a:lstStyle/>
        <a:p>
          <a:r>
            <a:rPr lang="en-US" dirty="0"/>
            <a:t>SUVs All Mines 90,000 vehicles</a:t>
          </a:r>
        </a:p>
      </dgm:t>
    </dgm:pt>
    <dgm:pt modelId="{C934CAA7-783F-44D1-8506-400451970F23}" type="parTrans" cxnId="{7744A56F-816F-416D-88C3-A3C382D6A4ED}">
      <dgm:prSet/>
      <dgm:spPr/>
      <dgm:t>
        <a:bodyPr/>
        <a:lstStyle/>
        <a:p>
          <a:endParaRPr lang="en-US"/>
        </a:p>
      </dgm:t>
    </dgm:pt>
    <dgm:pt modelId="{BD837CDD-7E33-4D31-8260-522BAB760D20}" type="sibTrans" cxnId="{7744A56F-816F-416D-88C3-A3C382D6A4ED}">
      <dgm:prSet/>
      <dgm:spPr/>
      <dgm:t>
        <a:bodyPr/>
        <a:lstStyle/>
        <a:p>
          <a:endParaRPr lang="en-US"/>
        </a:p>
      </dgm:t>
    </dgm:pt>
    <dgm:pt modelId="{AE3C0AE5-1F67-4361-8582-19DDC4804DDF}">
      <dgm:prSet phldrT="[Text]"/>
      <dgm:spPr>
        <a:solidFill>
          <a:srgbClr val="00B0F0"/>
        </a:solidFill>
      </dgm:spPr>
      <dgm:t>
        <a:bodyPr/>
        <a:lstStyle/>
        <a:p>
          <a:r>
            <a:rPr lang="en-US" dirty="0"/>
            <a:t>Underground SUVs 30,000 vehicles</a:t>
          </a:r>
        </a:p>
      </dgm:t>
    </dgm:pt>
    <dgm:pt modelId="{AB1FC5F5-0A9C-4139-8404-99B5F07F7D62}" type="parTrans" cxnId="{5B232301-993E-47A0-A9AA-3DC1047271C4}">
      <dgm:prSet/>
      <dgm:spPr/>
      <dgm:t>
        <a:bodyPr/>
        <a:lstStyle/>
        <a:p>
          <a:endParaRPr lang="en-US"/>
        </a:p>
      </dgm:t>
    </dgm:pt>
    <dgm:pt modelId="{D7D2330B-3D91-4BFE-87A2-792DB8F39E99}" type="sibTrans" cxnId="{5B232301-993E-47A0-A9AA-3DC1047271C4}">
      <dgm:prSet/>
      <dgm:spPr/>
      <dgm:t>
        <a:bodyPr/>
        <a:lstStyle/>
        <a:p>
          <a:endParaRPr lang="en-US"/>
        </a:p>
      </dgm:t>
    </dgm:pt>
    <dgm:pt modelId="{933F6023-D038-42A7-81DE-268B5E1920E0}" type="pres">
      <dgm:prSet presAssocID="{404ABE6F-21E2-4F9F-9B31-FB492DD77EAA}" presName="Name0" presStyleCnt="0">
        <dgm:presLayoutVars>
          <dgm:chMax val="7"/>
          <dgm:resizeHandles val="exact"/>
        </dgm:presLayoutVars>
      </dgm:prSet>
      <dgm:spPr/>
    </dgm:pt>
    <dgm:pt modelId="{92F2B7F7-D654-44A5-9683-020A32E73F90}" type="pres">
      <dgm:prSet presAssocID="{404ABE6F-21E2-4F9F-9B31-FB492DD77EAA}" presName="comp1" presStyleCnt="0"/>
      <dgm:spPr/>
    </dgm:pt>
    <dgm:pt modelId="{7C2F2D8D-8931-4211-8C96-883137228B88}" type="pres">
      <dgm:prSet presAssocID="{404ABE6F-21E2-4F9F-9B31-FB492DD77EAA}" presName="circle1" presStyleLbl="node1" presStyleIdx="0" presStyleCnt="4" custLinFactNeighborX="-1634" custLinFactNeighborY="4861"/>
      <dgm:spPr/>
    </dgm:pt>
    <dgm:pt modelId="{F1406732-90D1-44D7-A9EB-3209C9EFC6A4}" type="pres">
      <dgm:prSet presAssocID="{404ABE6F-21E2-4F9F-9B31-FB492DD77EAA}" presName="c1text" presStyleLbl="node1" presStyleIdx="0" presStyleCnt="4">
        <dgm:presLayoutVars>
          <dgm:bulletEnabled val="1"/>
        </dgm:presLayoutVars>
      </dgm:prSet>
      <dgm:spPr/>
    </dgm:pt>
    <dgm:pt modelId="{D0261602-2D62-473A-8FC0-89B62323F8DB}" type="pres">
      <dgm:prSet presAssocID="{404ABE6F-21E2-4F9F-9B31-FB492DD77EAA}" presName="comp2" presStyleCnt="0"/>
      <dgm:spPr/>
    </dgm:pt>
    <dgm:pt modelId="{69BAFE64-65CA-45E3-A5A5-8FF9DAB15A5F}" type="pres">
      <dgm:prSet presAssocID="{404ABE6F-21E2-4F9F-9B31-FB492DD77EAA}" presName="circle2" presStyleLbl="node1" presStyleIdx="1" presStyleCnt="4" custScaleX="95598" custScaleY="104214"/>
      <dgm:spPr/>
    </dgm:pt>
    <dgm:pt modelId="{ADA819CF-A172-4463-B9F6-419E77EFADF3}" type="pres">
      <dgm:prSet presAssocID="{404ABE6F-21E2-4F9F-9B31-FB492DD77EAA}" presName="c2text" presStyleLbl="node1" presStyleIdx="1" presStyleCnt="4">
        <dgm:presLayoutVars>
          <dgm:bulletEnabled val="1"/>
        </dgm:presLayoutVars>
      </dgm:prSet>
      <dgm:spPr/>
    </dgm:pt>
    <dgm:pt modelId="{B40A13B2-C019-4A53-9A92-204623B1B380}" type="pres">
      <dgm:prSet presAssocID="{404ABE6F-21E2-4F9F-9B31-FB492DD77EAA}" presName="comp3" presStyleCnt="0"/>
      <dgm:spPr/>
    </dgm:pt>
    <dgm:pt modelId="{CC2FDEC2-FDE3-4FB1-9D56-22BF7BB84384}" type="pres">
      <dgm:prSet presAssocID="{404ABE6F-21E2-4F9F-9B31-FB492DD77EAA}" presName="circle3" presStyleLbl="node1" presStyleIdx="2" presStyleCnt="4"/>
      <dgm:spPr/>
    </dgm:pt>
    <dgm:pt modelId="{20C65497-D1E9-4311-8EB7-AC45E6BE5F32}" type="pres">
      <dgm:prSet presAssocID="{404ABE6F-21E2-4F9F-9B31-FB492DD77EAA}" presName="c3text" presStyleLbl="node1" presStyleIdx="2" presStyleCnt="4">
        <dgm:presLayoutVars>
          <dgm:bulletEnabled val="1"/>
        </dgm:presLayoutVars>
      </dgm:prSet>
      <dgm:spPr/>
    </dgm:pt>
    <dgm:pt modelId="{B534F135-3188-4738-971B-533EDCED760C}" type="pres">
      <dgm:prSet presAssocID="{404ABE6F-21E2-4F9F-9B31-FB492DD77EAA}" presName="comp4" presStyleCnt="0"/>
      <dgm:spPr/>
    </dgm:pt>
    <dgm:pt modelId="{625D6365-7E4A-4343-9142-8FF84A88EFDF}" type="pres">
      <dgm:prSet presAssocID="{404ABE6F-21E2-4F9F-9B31-FB492DD77EAA}" presName="circle4" presStyleLbl="node1" presStyleIdx="3" presStyleCnt="4"/>
      <dgm:spPr/>
    </dgm:pt>
    <dgm:pt modelId="{DA01812A-6A19-4508-A926-187861C45E49}" type="pres">
      <dgm:prSet presAssocID="{404ABE6F-21E2-4F9F-9B31-FB492DD77EAA}" presName="c4text" presStyleLbl="node1" presStyleIdx="3" presStyleCnt="4">
        <dgm:presLayoutVars>
          <dgm:bulletEnabled val="1"/>
        </dgm:presLayoutVars>
      </dgm:prSet>
      <dgm:spPr/>
    </dgm:pt>
  </dgm:ptLst>
  <dgm:cxnLst>
    <dgm:cxn modelId="{7744A56F-816F-416D-88C3-A3C382D6A4ED}" srcId="{404ABE6F-21E2-4F9F-9B31-FB492DD77EAA}" destId="{139A2B91-389D-4607-B70C-CD9F2B087989}" srcOrd="2" destOrd="0" parTransId="{C934CAA7-783F-44D1-8506-400451970F23}" sibTransId="{BD837CDD-7E33-4D31-8260-522BAB760D20}"/>
    <dgm:cxn modelId="{858A206C-2364-4E6D-9A16-0A6811412F92}" srcId="{404ABE6F-21E2-4F9F-9B31-FB492DD77EAA}" destId="{4A8F2B15-1353-42BF-8C55-1B8686A819BD}" srcOrd="0" destOrd="0" parTransId="{AD041B9D-03D2-4F68-8B69-36B044B3B8E8}" sibTransId="{C1491C34-DEA7-43C2-877A-E99BC1DD348A}"/>
    <dgm:cxn modelId="{C4E46B96-A15C-4D70-8352-0D21069C0FBF}" type="presOf" srcId="{4A8F2B15-1353-42BF-8C55-1B8686A819BD}" destId="{F1406732-90D1-44D7-A9EB-3209C9EFC6A4}" srcOrd="1" destOrd="0" presId="urn:microsoft.com/office/officeart/2005/8/layout/venn2"/>
    <dgm:cxn modelId="{DEC2C197-E68C-4238-A724-AE5245C6D97D}" type="presOf" srcId="{AE3C0AE5-1F67-4361-8582-19DDC4804DDF}" destId="{DA01812A-6A19-4508-A926-187861C45E49}" srcOrd="1" destOrd="0" presId="urn:microsoft.com/office/officeart/2005/8/layout/venn2"/>
    <dgm:cxn modelId="{523896BA-9EAA-4698-8F1E-63E6120EAC1C}" srcId="{404ABE6F-21E2-4F9F-9B31-FB492DD77EAA}" destId="{7BA6265E-5DC4-41CF-B9E8-76E906B9F078}" srcOrd="1" destOrd="0" parTransId="{39EDE2B9-B279-4337-94B5-8C1D02B3998D}" sibTransId="{74CE6CFC-FD1C-46ED-8B08-764E05E1DA8C}"/>
    <dgm:cxn modelId="{1AE9AE1F-2A64-40B4-A844-C3C096D82E49}" type="presOf" srcId="{7BA6265E-5DC4-41CF-B9E8-76E906B9F078}" destId="{ADA819CF-A172-4463-B9F6-419E77EFADF3}" srcOrd="1" destOrd="0" presId="urn:microsoft.com/office/officeart/2005/8/layout/venn2"/>
    <dgm:cxn modelId="{5930C2C7-D4E1-4ABE-9285-88FE446685AB}" type="presOf" srcId="{139A2B91-389D-4607-B70C-CD9F2B087989}" destId="{CC2FDEC2-FDE3-4FB1-9D56-22BF7BB84384}" srcOrd="0" destOrd="0" presId="urn:microsoft.com/office/officeart/2005/8/layout/venn2"/>
    <dgm:cxn modelId="{5CB94721-8BE1-4770-84E7-A1AE75D562E2}" type="presOf" srcId="{4A8F2B15-1353-42BF-8C55-1B8686A819BD}" destId="{7C2F2D8D-8931-4211-8C96-883137228B88}" srcOrd="0" destOrd="0" presId="urn:microsoft.com/office/officeart/2005/8/layout/venn2"/>
    <dgm:cxn modelId="{4FFB78C2-895D-4608-8ADE-8CE38FE8C0F0}" type="presOf" srcId="{AE3C0AE5-1F67-4361-8582-19DDC4804DDF}" destId="{625D6365-7E4A-4343-9142-8FF84A88EFDF}" srcOrd="0" destOrd="0" presId="urn:microsoft.com/office/officeart/2005/8/layout/venn2"/>
    <dgm:cxn modelId="{EE156E58-166B-4D48-8BA9-29B0749E87CE}" type="presOf" srcId="{139A2B91-389D-4607-B70C-CD9F2B087989}" destId="{20C65497-D1E9-4311-8EB7-AC45E6BE5F32}" srcOrd="1" destOrd="0" presId="urn:microsoft.com/office/officeart/2005/8/layout/venn2"/>
    <dgm:cxn modelId="{AA302E28-24E3-4610-BF11-C4244D6D9770}" type="presOf" srcId="{7BA6265E-5DC4-41CF-B9E8-76E906B9F078}" destId="{69BAFE64-65CA-45E3-A5A5-8FF9DAB15A5F}" srcOrd="0" destOrd="0" presId="urn:microsoft.com/office/officeart/2005/8/layout/venn2"/>
    <dgm:cxn modelId="{7A5CA872-D884-4ACE-881E-1D400BAB8494}" type="presOf" srcId="{404ABE6F-21E2-4F9F-9B31-FB492DD77EAA}" destId="{933F6023-D038-42A7-81DE-268B5E1920E0}" srcOrd="0" destOrd="0" presId="urn:microsoft.com/office/officeart/2005/8/layout/venn2"/>
    <dgm:cxn modelId="{5B232301-993E-47A0-A9AA-3DC1047271C4}" srcId="{404ABE6F-21E2-4F9F-9B31-FB492DD77EAA}" destId="{AE3C0AE5-1F67-4361-8582-19DDC4804DDF}" srcOrd="3" destOrd="0" parTransId="{AB1FC5F5-0A9C-4139-8404-99B5F07F7D62}" sibTransId="{D7D2330B-3D91-4BFE-87A2-792DB8F39E99}"/>
    <dgm:cxn modelId="{A0505172-F1C9-425C-9A37-B520627F2F3F}" type="presParOf" srcId="{933F6023-D038-42A7-81DE-268B5E1920E0}" destId="{92F2B7F7-D654-44A5-9683-020A32E73F90}" srcOrd="0" destOrd="0" presId="urn:microsoft.com/office/officeart/2005/8/layout/venn2"/>
    <dgm:cxn modelId="{434B947F-B219-4339-9657-129663E249E8}" type="presParOf" srcId="{92F2B7F7-D654-44A5-9683-020A32E73F90}" destId="{7C2F2D8D-8931-4211-8C96-883137228B88}" srcOrd="0" destOrd="0" presId="urn:microsoft.com/office/officeart/2005/8/layout/venn2"/>
    <dgm:cxn modelId="{6ECDB612-9E79-49E8-87EF-B6C642A17A72}" type="presParOf" srcId="{92F2B7F7-D654-44A5-9683-020A32E73F90}" destId="{F1406732-90D1-44D7-A9EB-3209C9EFC6A4}" srcOrd="1" destOrd="0" presId="urn:microsoft.com/office/officeart/2005/8/layout/venn2"/>
    <dgm:cxn modelId="{D25EC8B8-4CAE-4767-A508-0EAAAEEADD14}" type="presParOf" srcId="{933F6023-D038-42A7-81DE-268B5E1920E0}" destId="{D0261602-2D62-473A-8FC0-89B62323F8DB}" srcOrd="1" destOrd="0" presId="urn:microsoft.com/office/officeart/2005/8/layout/venn2"/>
    <dgm:cxn modelId="{D191B51A-6711-4DB4-9EF6-05BE5CB30036}" type="presParOf" srcId="{D0261602-2D62-473A-8FC0-89B62323F8DB}" destId="{69BAFE64-65CA-45E3-A5A5-8FF9DAB15A5F}" srcOrd="0" destOrd="0" presId="urn:microsoft.com/office/officeart/2005/8/layout/venn2"/>
    <dgm:cxn modelId="{DEAAA3E1-3849-47E3-BE60-95D914FB9145}" type="presParOf" srcId="{D0261602-2D62-473A-8FC0-89B62323F8DB}" destId="{ADA819CF-A172-4463-B9F6-419E77EFADF3}" srcOrd="1" destOrd="0" presId="urn:microsoft.com/office/officeart/2005/8/layout/venn2"/>
    <dgm:cxn modelId="{2B86E717-57DB-4ED3-9958-A0195FFB959B}" type="presParOf" srcId="{933F6023-D038-42A7-81DE-268B5E1920E0}" destId="{B40A13B2-C019-4A53-9A92-204623B1B380}" srcOrd="2" destOrd="0" presId="urn:microsoft.com/office/officeart/2005/8/layout/venn2"/>
    <dgm:cxn modelId="{7D99D629-D777-48BA-858F-B199728FDF6F}" type="presParOf" srcId="{B40A13B2-C019-4A53-9A92-204623B1B380}" destId="{CC2FDEC2-FDE3-4FB1-9D56-22BF7BB84384}" srcOrd="0" destOrd="0" presId="urn:microsoft.com/office/officeart/2005/8/layout/venn2"/>
    <dgm:cxn modelId="{A5F6FF27-C52B-4BC9-8A54-C0078B862F97}" type="presParOf" srcId="{B40A13B2-C019-4A53-9A92-204623B1B380}" destId="{20C65497-D1E9-4311-8EB7-AC45E6BE5F32}" srcOrd="1" destOrd="0" presId="urn:microsoft.com/office/officeart/2005/8/layout/venn2"/>
    <dgm:cxn modelId="{38EC12F7-71CD-4D42-9091-F964E2AB35D1}" type="presParOf" srcId="{933F6023-D038-42A7-81DE-268B5E1920E0}" destId="{B534F135-3188-4738-971B-533EDCED760C}" srcOrd="3" destOrd="0" presId="urn:microsoft.com/office/officeart/2005/8/layout/venn2"/>
    <dgm:cxn modelId="{9286808C-8ADA-4630-94AB-C288DF9A2961}" type="presParOf" srcId="{B534F135-3188-4738-971B-533EDCED760C}" destId="{625D6365-7E4A-4343-9142-8FF84A88EFDF}" srcOrd="0" destOrd="0" presId="urn:microsoft.com/office/officeart/2005/8/layout/venn2"/>
    <dgm:cxn modelId="{6F7F2437-9FD1-4B80-9602-77DD0C7EA22C}" type="presParOf" srcId="{B534F135-3188-4738-971B-533EDCED760C}" destId="{DA01812A-6A19-4508-A926-187861C45E49}"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4ABE6F-21E2-4F9F-9B31-FB492DD77EAA}" type="doc">
      <dgm:prSet loTypeId="urn:microsoft.com/office/officeart/2005/8/layout/venn2" loCatId="relationship" qsTypeId="urn:microsoft.com/office/officeart/2005/8/quickstyle/3d1" qsCatId="3D" csTypeId="urn:microsoft.com/office/officeart/2005/8/colors/accent1_2" csCatId="accent1" phldr="1"/>
      <dgm:spPr/>
      <dgm:t>
        <a:bodyPr/>
        <a:lstStyle/>
        <a:p>
          <a:endParaRPr lang="en-US"/>
        </a:p>
      </dgm:t>
    </dgm:pt>
    <dgm:pt modelId="{139A2B91-389D-4607-B70C-CD9F2B087989}">
      <dgm:prSet phldrT="[Text]"/>
      <dgm:spPr>
        <a:solidFill>
          <a:srgbClr val="00B0F0"/>
        </a:solidFill>
      </dgm:spPr>
      <dgm:t>
        <a:bodyPr/>
        <a:lstStyle/>
        <a:p>
          <a:r>
            <a:rPr lang="en-US" dirty="0"/>
            <a:t>SUVs All Mines 90000 vehicles</a:t>
          </a:r>
        </a:p>
      </dgm:t>
    </dgm:pt>
    <dgm:pt modelId="{BD837CDD-7E33-4D31-8260-522BAB760D20}" type="sibTrans" cxnId="{7744A56F-816F-416D-88C3-A3C382D6A4ED}">
      <dgm:prSet/>
      <dgm:spPr/>
      <dgm:t>
        <a:bodyPr/>
        <a:lstStyle/>
        <a:p>
          <a:endParaRPr lang="en-US"/>
        </a:p>
      </dgm:t>
    </dgm:pt>
    <dgm:pt modelId="{C934CAA7-783F-44D1-8506-400451970F23}" type="parTrans" cxnId="{7744A56F-816F-416D-88C3-A3C382D6A4ED}">
      <dgm:prSet/>
      <dgm:spPr/>
      <dgm:t>
        <a:bodyPr/>
        <a:lstStyle/>
        <a:p>
          <a:endParaRPr lang="en-US"/>
        </a:p>
      </dgm:t>
    </dgm:pt>
    <dgm:pt modelId="{AE3C0AE5-1F67-4361-8582-19DDC4804DDF}">
      <dgm:prSet phldrT="[Text]"/>
      <dgm:spPr>
        <a:solidFill>
          <a:srgbClr val="00B0F0"/>
        </a:solidFill>
      </dgm:spPr>
      <dgm:t>
        <a:bodyPr/>
        <a:lstStyle/>
        <a:p>
          <a:r>
            <a:rPr lang="en-US" dirty="0"/>
            <a:t>Underground SUVs 30,000 vehicles</a:t>
          </a:r>
        </a:p>
      </dgm:t>
    </dgm:pt>
    <dgm:pt modelId="{D7D2330B-3D91-4BFE-87A2-792DB8F39E99}" type="sibTrans" cxnId="{5B232301-993E-47A0-A9AA-3DC1047271C4}">
      <dgm:prSet/>
      <dgm:spPr/>
      <dgm:t>
        <a:bodyPr/>
        <a:lstStyle/>
        <a:p>
          <a:endParaRPr lang="en-US"/>
        </a:p>
      </dgm:t>
    </dgm:pt>
    <dgm:pt modelId="{AB1FC5F5-0A9C-4139-8404-99B5F07F7D62}" type="parTrans" cxnId="{5B232301-993E-47A0-A9AA-3DC1047271C4}">
      <dgm:prSet/>
      <dgm:spPr/>
      <dgm:t>
        <a:bodyPr/>
        <a:lstStyle/>
        <a:p>
          <a:endParaRPr lang="en-US"/>
        </a:p>
      </dgm:t>
    </dgm:pt>
    <dgm:pt modelId="{933F6023-D038-42A7-81DE-268B5E1920E0}" type="pres">
      <dgm:prSet presAssocID="{404ABE6F-21E2-4F9F-9B31-FB492DD77EAA}" presName="Name0" presStyleCnt="0">
        <dgm:presLayoutVars>
          <dgm:chMax val="7"/>
          <dgm:resizeHandles val="exact"/>
        </dgm:presLayoutVars>
      </dgm:prSet>
      <dgm:spPr/>
    </dgm:pt>
    <dgm:pt modelId="{92F2B7F7-D654-44A5-9683-020A32E73F90}" type="pres">
      <dgm:prSet presAssocID="{404ABE6F-21E2-4F9F-9B31-FB492DD77EAA}" presName="comp1" presStyleCnt="0"/>
      <dgm:spPr/>
    </dgm:pt>
    <dgm:pt modelId="{7C2F2D8D-8931-4211-8C96-883137228B88}" type="pres">
      <dgm:prSet presAssocID="{404ABE6F-21E2-4F9F-9B31-FB492DD77EAA}" presName="circle1" presStyleLbl="node1" presStyleIdx="0" presStyleCnt="2" custLinFactNeighborX="-48405" custLinFactNeighborY="-3850"/>
      <dgm:spPr/>
    </dgm:pt>
    <dgm:pt modelId="{F1406732-90D1-44D7-A9EB-3209C9EFC6A4}" type="pres">
      <dgm:prSet presAssocID="{404ABE6F-21E2-4F9F-9B31-FB492DD77EAA}" presName="c1text" presStyleLbl="node1" presStyleIdx="0" presStyleCnt="2">
        <dgm:presLayoutVars>
          <dgm:bulletEnabled val="1"/>
        </dgm:presLayoutVars>
      </dgm:prSet>
      <dgm:spPr/>
    </dgm:pt>
    <dgm:pt modelId="{D0261602-2D62-473A-8FC0-89B62323F8DB}" type="pres">
      <dgm:prSet presAssocID="{404ABE6F-21E2-4F9F-9B31-FB492DD77EAA}" presName="comp2" presStyleCnt="0"/>
      <dgm:spPr/>
    </dgm:pt>
    <dgm:pt modelId="{69BAFE64-65CA-45E3-A5A5-8FF9DAB15A5F}" type="pres">
      <dgm:prSet presAssocID="{404ABE6F-21E2-4F9F-9B31-FB492DD77EAA}" presName="circle2" presStyleLbl="node1" presStyleIdx="1" presStyleCnt="2" custScaleX="75738" custScaleY="78994" custLinFactNeighborX="-26932" custLinFactNeighborY="15178"/>
      <dgm:spPr/>
    </dgm:pt>
    <dgm:pt modelId="{ADA819CF-A172-4463-B9F6-419E77EFADF3}" type="pres">
      <dgm:prSet presAssocID="{404ABE6F-21E2-4F9F-9B31-FB492DD77EAA}" presName="c2text" presStyleLbl="node1" presStyleIdx="1" presStyleCnt="2">
        <dgm:presLayoutVars>
          <dgm:bulletEnabled val="1"/>
        </dgm:presLayoutVars>
      </dgm:prSet>
      <dgm:spPr/>
    </dgm:pt>
  </dgm:ptLst>
  <dgm:cxnLst>
    <dgm:cxn modelId="{7744A56F-816F-416D-88C3-A3C382D6A4ED}" srcId="{404ABE6F-21E2-4F9F-9B31-FB492DD77EAA}" destId="{139A2B91-389D-4607-B70C-CD9F2B087989}" srcOrd="0" destOrd="0" parTransId="{C934CAA7-783F-44D1-8506-400451970F23}" sibTransId="{BD837CDD-7E33-4D31-8260-522BAB760D20}"/>
    <dgm:cxn modelId="{C3A26377-9CFE-4D30-A12D-CA4EA7E7BEED}" type="presOf" srcId="{AE3C0AE5-1F67-4361-8582-19DDC4804DDF}" destId="{69BAFE64-65CA-45E3-A5A5-8FF9DAB15A5F}" srcOrd="0" destOrd="0" presId="urn:microsoft.com/office/officeart/2005/8/layout/venn2"/>
    <dgm:cxn modelId="{7A5CA872-D884-4ACE-881E-1D400BAB8494}" type="presOf" srcId="{404ABE6F-21E2-4F9F-9B31-FB492DD77EAA}" destId="{933F6023-D038-42A7-81DE-268B5E1920E0}" srcOrd="0" destOrd="0" presId="urn:microsoft.com/office/officeart/2005/8/layout/venn2"/>
    <dgm:cxn modelId="{5D0767D2-0752-4DAA-B5D8-CC02254DE3B9}" type="presOf" srcId="{139A2B91-389D-4607-B70C-CD9F2B087989}" destId="{F1406732-90D1-44D7-A9EB-3209C9EFC6A4}" srcOrd="1" destOrd="0" presId="urn:microsoft.com/office/officeart/2005/8/layout/venn2"/>
    <dgm:cxn modelId="{E3A2730E-749C-4CBB-AA44-940FB61EEC3D}" type="presOf" srcId="{AE3C0AE5-1F67-4361-8582-19DDC4804DDF}" destId="{ADA819CF-A172-4463-B9F6-419E77EFADF3}" srcOrd="1" destOrd="0" presId="urn:microsoft.com/office/officeart/2005/8/layout/venn2"/>
    <dgm:cxn modelId="{6CF8CCFF-820A-43F8-94D4-A0FADCE46ECB}" type="presOf" srcId="{139A2B91-389D-4607-B70C-CD9F2B087989}" destId="{7C2F2D8D-8931-4211-8C96-883137228B88}" srcOrd="0" destOrd="0" presId="urn:microsoft.com/office/officeart/2005/8/layout/venn2"/>
    <dgm:cxn modelId="{5B232301-993E-47A0-A9AA-3DC1047271C4}" srcId="{404ABE6F-21E2-4F9F-9B31-FB492DD77EAA}" destId="{AE3C0AE5-1F67-4361-8582-19DDC4804DDF}" srcOrd="1" destOrd="0" parTransId="{AB1FC5F5-0A9C-4139-8404-99B5F07F7D62}" sibTransId="{D7D2330B-3D91-4BFE-87A2-792DB8F39E99}"/>
    <dgm:cxn modelId="{A0505172-F1C9-425C-9A37-B520627F2F3F}" type="presParOf" srcId="{933F6023-D038-42A7-81DE-268B5E1920E0}" destId="{92F2B7F7-D654-44A5-9683-020A32E73F90}" srcOrd="0" destOrd="0" presId="urn:microsoft.com/office/officeart/2005/8/layout/venn2"/>
    <dgm:cxn modelId="{434B947F-B219-4339-9657-129663E249E8}" type="presParOf" srcId="{92F2B7F7-D654-44A5-9683-020A32E73F90}" destId="{7C2F2D8D-8931-4211-8C96-883137228B88}" srcOrd="0" destOrd="0" presId="urn:microsoft.com/office/officeart/2005/8/layout/venn2"/>
    <dgm:cxn modelId="{6ECDB612-9E79-49E8-87EF-B6C642A17A72}" type="presParOf" srcId="{92F2B7F7-D654-44A5-9683-020A32E73F90}" destId="{F1406732-90D1-44D7-A9EB-3209C9EFC6A4}" srcOrd="1" destOrd="0" presId="urn:microsoft.com/office/officeart/2005/8/layout/venn2"/>
    <dgm:cxn modelId="{D25EC8B8-4CAE-4767-A508-0EAAAEEADD14}" type="presParOf" srcId="{933F6023-D038-42A7-81DE-268B5E1920E0}" destId="{D0261602-2D62-473A-8FC0-89B62323F8DB}" srcOrd="1" destOrd="0" presId="urn:microsoft.com/office/officeart/2005/8/layout/venn2"/>
    <dgm:cxn modelId="{D191B51A-6711-4DB4-9EF6-05BE5CB30036}" type="presParOf" srcId="{D0261602-2D62-473A-8FC0-89B62323F8DB}" destId="{69BAFE64-65CA-45E3-A5A5-8FF9DAB15A5F}" srcOrd="0" destOrd="0" presId="urn:microsoft.com/office/officeart/2005/8/layout/venn2"/>
    <dgm:cxn modelId="{DEAAA3E1-3849-47E3-BE60-95D914FB9145}" type="presParOf" srcId="{D0261602-2D62-473A-8FC0-89B62323F8DB}" destId="{ADA819CF-A172-4463-B9F6-419E77EFADF3}" srcOrd="1" destOrd="0" presId="urn:microsoft.com/office/officeart/2005/8/layout/ven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2D8D-8931-4211-8C96-883137228B88}">
      <dsp:nvSpPr>
        <dsp:cNvPr id="0" name=""/>
        <dsp:cNvSpPr/>
      </dsp:nvSpPr>
      <dsp:spPr>
        <a:xfrm>
          <a:off x="218952" y="0"/>
          <a:ext cx="3987246" cy="3987246"/>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 On Road 17,000,000 vehicles pa</a:t>
          </a:r>
        </a:p>
      </dsp:txBody>
      <dsp:txXfrm>
        <a:off x="1655158" y="199362"/>
        <a:ext cx="1114833" cy="598086"/>
      </dsp:txXfrm>
    </dsp:sp>
    <dsp:sp modelId="{69BAFE64-65CA-45E3-A5A5-8FF9DAB15A5F}">
      <dsp:nvSpPr>
        <dsp:cNvPr id="0" name=""/>
        <dsp:cNvSpPr/>
      </dsp:nvSpPr>
      <dsp:spPr>
        <a:xfrm>
          <a:off x="753036" y="696635"/>
          <a:ext cx="3049381" cy="332421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 Off Road 1,700,000  vehicles pa</a:t>
          </a:r>
        </a:p>
      </dsp:txBody>
      <dsp:txXfrm>
        <a:off x="1744848" y="896088"/>
        <a:ext cx="1065758" cy="598358"/>
      </dsp:txXfrm>
    </dsp:sp>
    <dsp:sp modelId="{CC2FDEC2-FDE3-4FB1-9D56-22BF7BB84384}">
      <dsp:nvSpPr>
        <dsp:cNvPr id="0" name=""/>
        <dsp:cNvSpPr/>
      </dsp:nvSpPr>
      <dsp:spPr>
        <a:xfrm>
          <a:off x="1081553" y="1561293"/>
          <a:ext cx="2392347" cy="2392347"/>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SUVs All Mines 90,000 vehicles</a:t>
          </a:r>
        </a:p>
      </dsp:txBody>
      <dsp:txXfrm>
        <a:off x="1720310" y="1740719"/>
        <a:ext cx="1114833" cy="538278"/>
      </dsp:txXfrm>
    </dsp:sp>
    <dsp:sp modelId="{625D6365-7E4A-4343-9142-8FF84A88EFDF}">
      <dsp:nvSpPr>
        <dsp:cNvPr id="0" name=""/>
        <dsp:cNvSpPr/>
      </dsp:nvSpPr>
      <dsp:spPr>
        <a:xfrm>
          <a:off x="1480278" y="2358743"/>
          <a:ext cx="1594898" cy="1594898"/>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Underground SUVs 30,000 vehicles</a:t>
          </a:r>
        </a:p>
      </dsp:txBody>
      <dsp:txXfrm>
        <a:off x="1713845" y="2757467"/>
        <a:ext cx="1127763" cy="797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2D8D-8931-4211-8C96-883137228B88}">
      <dsp:nvSpPr>
        <dsp:cNvPr id="0" name=""/>
        <dsp:cNvSpPr/>
      </dsp:nvSpPr>
      <dsp:spPr>
        <a:xfrm>
          <a:off x="218952" y="0"/>
          <a:ext cx="3987246" cy="3987246"/>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 On Road 17,000,000 vehicles pa</a:t>
          </a:r>
        </a:p>
      </dsp:txBody>
      <dsp:txXfrm>
        <a:off x="1655158" y="199362"/>
        <a:ext cx="1114833" cy="598086"/>
      </dsp:txXfrm>
    </dsp:sp>
    <dsp:sp modelId="{69BAFE64-65CA-45E3-A5A5-8FF9DAB15A5F}">
      <dsp:nvSpPr>
        <dsp:cNvPr id="0" name=""/>
        <dsp:cNvSpPr/>
      </dsp:nvSpPr>
      <dsp:spPr>
        <a:xfrm>
          <a:off x="753036" y="696635"/>
          <a:ext cx="3049381" cy="332421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 Off Road 1,700,000  vehicles pa</a:t>
          </a:r>
        </a:p>
      </dsp:txBody>
      <dsp:txXfrm>
        <a:off x="1744848" y="896088"/>
        <a:ext cx="1065758" cy="598358"/>
      </dsp:txXfrm>
    </dsp:sp>
    <dsp:sp modelId="{CC2FDEC2-FDE3-4FB1-9D56-22BF7BB84384}">
      <dsp:nvSpPr>
        <dsp:cNvPr id="0" name=""/>
        <dsp:cNvSpPr/>
      </dsp:nvSpPr>
      <dsp:spPr>
        <a:xfrm>
          <a:off x="1081553" y="1561293"/>
          <a:ext cx="2392347" cy="2392347"/>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SUVs All Mines 90,000 vehicles</a:t>
          </a:r>
        </a:p>
      </dsp:txBody>
      <dsp:txXfrm>
        <a:off x="1720310" y="1740719"/>
        <a:ext cx="1114833" cy="538278"/>
      </dsp:txXfrm>
    </dsp:sp>
    <dsp:sp modelId="{625D6365-7E4A-4343-9142-8FF84A88EFDF}">
      <dsp:nvSpPr>
        <dsp:cNvPr id="0" name=""/>
        <dsp:cNvSpPr/>
      </dsp:nvSpPr>
      <dsp:spPr>
        <a:xfrm>
          <a:off x="1480278" y="2358743"/>
          <a:ext cx="1594898" cy="1594898"/>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en-US" sz="1000" kern="1200" dirty="0"/>
            <a:t>Underground SUVs 30,000 vehicles</a:t>
          </a:r>
        </a:p>
      </dsp:txBody>
      <dsp:txXfrm>
        <a:off x="1713845" y="2757467"/>
        <a:ext cx="1127763" cy="7974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2F2D8D-8931-4211-8C96-883137228B88}">
      <dsp:nvSpPr>
        <dsp:cNvPr id="0" name=""/>
        <dsp:cNvSpPr/>
      </dsp:nvSpPr>
      <dsp:spPr>
        <a:xfrm>
          <a:off x="0" y="0"/>
          <a:ext cx="2407154" cy="2407154"/>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SUVs All Mines 90000 vehicles</a:t>
          </a:r>
        </a:p>
      </dsp:txBody>
      <dsp:txXfrm>
        <a:off x="571699" y="180536"/>
        <a:ext cx="1263756" cy="409216"/>
      </dsp:txXfrm>
    </dsp:sp>
    <dsp:sp modelId="{69BAFE64-65CA-45E3-A5A5-8FF9DAB15A5F}">
      <dsp:nvSpPr>
        <dsp:cNvPr id="0" name=""/>
        <dsp:cNvSpPr/>
      </dsp:nvSpPr>
      <dsp:spPr>
        <a:xfrm>
          <a:off x="575006" y="981023"/>
          <a:ext cx="1367348" cy="1426131"/>
        </a:xfrm>
        <a:prstGeom prst="ellipse">
          <a:avLst/>
        </a:prstGeom>
        <a:solidFill>
          <a:srgbClr val="00B0F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en-US" sz="900" kern="1200" dirty="0"/>
            <a:t>Underground SUVs 30,000 vehicles</a:t>
          </a:r>
        </a:p>
      </dsp:txBody>
      <dsp:txXfrm>
        <a:off x="775250" y="1337556"/>
        <a:ext cx="966861" cy="713065"/>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9316" cy="511731"/>
          </a:xfrm>
          <a:prstGeom prst="rect">
            <a:avLst/>
          </a:prstGeom>
        </p:spPr>
        <p:txBody>
          <a:bodyPr vert="horz" lIns="95341" tIns="47670" rIns="95341" bIns="47670" rtlCol="0"/>
          <a:lstStyle>
            <a:lvl1pPr algn="l" fontAlgn="auto">
              <a:spcBef>
                <a:spcPts val="0"/>
              </a:spcBef>
              <a:spcAft>
                <a:spcPts val="0"/>
              </a:spcAft>
              <a:defRPr sz="1200">
                <a:latin typeface="Arial"/>
                <a:cs typeface="+mn-cs"/>
              </a:defRPr>
            </a:lvl1pPr>
          </a:lstStyle>
          <a:p>
            <a:pPr>
              <a:defRPr/>
            </a:pPr>
            <a:endParaRPr lang="en-AU" dirty="0"/>
          </a:p>
        </p:txBody>
      </p:sp>
      <p:sp>
        <p:nvSpPr>
          <p:cNvPr id="3" name="Date Placeholder 2"/>
          <p:cNvSpPr>
            <a:spLocks noGrp="1"/>
          </p:cNvSpPr>
          <p:nvPr>
            <p:ph type="dt" sz="quarter" idx="1"/>
          </p:nvPr>
        </p:nvSpPr>
        <p:spPr>
          <a:xfrm>
            <a:off x="4023087" y="2"/>
            <a:ext cx="3079316" cy="511731"/>
          </a:xfrm>
          <a:prstGeom prst="rect">
            <a:avLst/>
          </a:prstGeom>
        </p:spPr>
        <p:txBody>
          <a:bodyPr vert="horz" lIns="95341" tIns="47670" rIns="95341" bIns="47670" rtlCol="0"/>
          <a:lstStyle>
            <a:lvl1pPr algn="r" fontAlgn="auto">
              <a:spcBef>
                <a:spcPts val="0"/>
              </a:spcBef>
              <a:spcAft>
                <a:spcPts val="0"/>
              </a:spcAft>
              <a:defRPr sz="1200">
                <a:latin typeface="Arial"/>
                <a:cs typeface="+mn-cs"/>
              </a:defRPr>
            </a:lvl1pPr>
          </a:lstStyle>
          <a:p>
            <a:pPr>
              <a:defRPr/>
            </a:pPr>
            <a:fld id="{4DC299B7-22E2-417B-8C56-993781C50639}" type="datetimeFigureOut">
              <a:rPr lang="en-AU"/>
              <a:pPr>
                <a:defRPr/>
              </a:pPr>
              <a:t>25/11/2016</a:t>
            </a:fld>
            <a:endParaRPr lang="en-AU" dirty="0"/>
          </a:p>
        </p:txBody>
      </p:sp>
      <p:sp>
        <p:nvSpPr>
          <p:cNvPr id="4" name="Footer Placeholder 3"/>
          <p:cNvSpPr>
            <a:spLocks noGrp="1"/>
          </p:cNvSpPr>
          <p:nvPr>
            <p:ph type="ftr" sz="quarter" idx="2"/>
          </p:nvPr>
        </p:nvSpPr>
        <p:spPr>
          <a:xfrm>
            <a:off x="1" y="9719603"/>
            <a:ext cx="3079316" cy="513371"/>
          </a:xfrm>
          <a:prstGeom prst="rect">
            <a:avLst/>
          </a:prstGeom>
        </p:spPr>
        <p:txBody>
          <a:bodyPr vert="horz" lIns="95341" tIns="47670" rIns="95341" bIns="47670" rtlCol="0" anchor="b"/>
          <a:lstStyle>
            <a:lvl1pPr algn="l" fontAlgn="auto">
              <a:spcBef>
                <a:spcPts val="0"/>
              </a:spcBef>
              <a:spcAft>
                <a:spcPts val="0"/>
              </a:spcAft>
              <a:defRPr sz="1200">
                <a:latin typeface="Arial"/>
                <a:cs typeface="+mn-cs"/>
              </a:defRPr>
            </a:lvl1pPr>
          </a:lstStyle>
          <a:p>
            <a:pPr>
              <a:defRPr/>
            </a:pPr>
            <a:endParaRPr lang="en-AU" dirty="0"/>
          </a:p>
        </p:txBody>
      </p:sp>
      <p:sp>
        <p:nvSpPr>
          <p:cNvPr id="5" name="Slide Number Placeholder 4"/>
          <p:cNvSpPr>
            <a:spLocks noGrp="1"/>
          </p:cNvSpPr>
          <p:nvPr>
            <p:ph type="sldNum" sz="quarter" idx="3"/>
          </p:nvPr>
        </p:nvSpPr>
        <p:spPr>
          <a:xfrm>
            <a:off x="4023087" y="9719603"/>
            <a:ext cx="3079316" cy="513371"/>
          </a:xfrm>
          <a:prstGeom prst="rect">
            <a:avLst/>
          </a:prstGeom>
        </p:spPr>
        <p:txBody>
          <a:bodyPr vert="horz" lIns="95341" tIns="47670" rIns="95341" bIns="47670" rtlCol="0" anchor="b"/>
          <a:lstStyle>
            <a:lvl1pPr algn="r" fontAlgn="auto">
              <a:spcBef>
                <a:spcPts val="0"/>
              </a:spcBef>
              <a:spcAft>
                <a:spcPts val="0"/>
              </a:spcAft>
              <a:defRPr sz="1200">
                <a:latin typeface="Arial"/>
                <a:cs typeface="+mn-cs"/>
              </a:defRPr>
            </a:lvl1pPr>
          </a:lstStyle>
          <a:p>
            <a:pPr>
              <a:defRPr/>
            </a:pPr>
            <a:fld id="{CA147843-8361-426C-A3F8-A46C9E4095DA}" type="slidenum">
              <a:rPr/>
              <a:pPr>
                <a:defRPr/>
              </a:pPr>
              <a:t>‹#›</a:t>
            </a:fld>
            <a:endParaRPr lang="en-AU" dirty="0"/>
          </a:p>
        </p:txBody>
      </p:sp>
    </p:spTree>
    <p:extLst>
      <p:ext uri="{BB962C8B-B14F-4D97-AF65-F5344CB8AC3E}">
        <p14:creationId xmlns:p14="http://schemas.microsoft.com/office/powerpoint/2010/main" val="3501962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79316" cy="511731"/>
          </a:xfrm>
          <a:prstGeom prst="rect">
            <a:avLst/>
          </a:prstGeom>
        </p:spPr>
        <p:txBody>
          <a:bodyPr vert="horz" lIns="95341" tIns="47670" rIns="95341" bIns="47670" rtlCol="0"/>
          <a:lstStyle>
            <a:lvl1pPr algn="l" fontAlgn="auto">
              <a:spcBef>
                <a:spcPts val="0"/>
              </a:spcBef>
              <a:spcAft>
                <a:spcPts val="0"/>
              </a:spcAft>
              <a:defRPr sz="1200">
                <a:latin typeface="Arial"/>
                <a:cs typeface="+mn-cs"/>
              </a:defRPr>
            </a:lvl1pPr>
          </a:lstStyle>
          <a:p>
            <a:pPr>
              <a:defRPr/>
            </a:pPr>
            <a:endParaRPr lang="en-AU" dirty="0"/>
          </a:p>
        </p:txBody>
      </p:sp>
      <p:sp>
        <p:nvSpPr>
          <p:cNvPr id="3" name="Date Placeholder 2"/>
          <p:cNvSpPr>
            <a:spLocks noGrp="1"/>
          </p:cNvSpPr>
          <p:nvPr>
            <p:ph type="dt" idx="1"/>
          </p:nvPr>
        </p:nvSpPr>
        <p:spPr>
          <a:xfrm>
            <a:off x="4023087" y="2"/>
            <a:ext cx="3079316" cy="511731"/>
          </a:xfrm>
          <a:prstGeom prst="rect">
            <a:avLst/>
          </a:prstGeom>
        </p:spPr>
        <p:txBody>
          <a:bodyPr vert="horz" lIns="95341" tIns="47670" rIns="95341" bIns="47670" rtlCol="0"/>
          <a:lstStyle>
            <a:lvl1pPr algn="r" fontAlgn="auto">
              <a:spcBef>
                <a:spcPts val="0"/>
              </a:spcBef>
              <a:spcAft>
                <a:spcPts val="0"/>
              </a:spcAft>
              <a:defRPr sz="1200">
                <a:latin typeface="Arial"/>
                <a:cs typeface="+mn-cs"/>
              </a:defRPr>
            </a:lvl1pPr>
          </a:lstStyle>
          <a:p>
            <a:pPr>
              <a:defRPr/>
            </a:pPr>
            <a:fld id="{DDEF7619-40F4-4B7E-A34B-5251C8FF5F42}" type="datetimeFigureOut">
              <a:rPr lang="en-US"/>
              <a:pPr>
                <a:defRPr/>
              </a:pPr>
              <a:t>25-Nov-16</a:t>
            </a:fld>
            <a:endParaRPr lang="en-US" dirty="0"/>
          </a:p>
        </p:txBody>
      </p:sp>
      <p:sp>
        <p:nvSpPr>
          <p:cNvPr id="4" name="Slide Image Placeholder 3"/>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5341" tIns="47670" rIns="95341" bIns="47670" rtlCol="0" anchor="ctr"/>
          <a:lstStyle/>
          <a:p>
            <a:pPr lvl="0"/>
            <a:endParaRPr lang="en-AU" noProof="0" dirty="0"/>
          </a:p>
        </p:txBody>
      </p:sp>
      <p:sp>
        <p:nvSpPr>
          <p:cNvPr id="5" name="Notes Placeholder 4"/>
          <p:cNvSpPr>
            <a:spLocks noGrp="1"/>
          </p:cNvSpPr>
          <p:nvPr>
            <p:ph type="body" sz="quarter" idx="3"/>
          </p:nvPr>
        </p:nvSpPr>
        <p:spPr>
          <a:xfrm>
            <a:off x="710741" y="4861441"/>
            <a:ext cx="5682586" cy="4605576"/>
          </a:xfrm>
          <a:prstGeom prst="rect">
            <a:avLst/>
          </a:prstGeom>
        </p:spPr>
        <p:txBody>
          <a:bodyPr vert="horz" lIns="95341" tIns="47670" rIns="95341" bIns="47670" rtlCol="0">
            <a:normAutofit/>
          </a:bodyPr>
          <a:lstStyle/>
          <a:p>
            <a:pPr lvl="0"/>
            <a:r>
              <a:rPr lang="en-AU" noProof="0" dirty="0"/>
              <a:t>Click to 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6" name="Footer Placeholder 5"/>
          <p:cNvSpPr>
            <a:spLocks noGrp="1"/>
          </p:cNvSpPr>
          <p:nvPr>
            <p:ph type="ftr" sz="quarter" idx="4"/>
          </p:nvPr>
        </p:nvSpPr>
        <p:spPr>
          <a:xfrm>
            <a:off x="1" y="9719603"/>
            <a:ext cx="3079316" cy="513371"/>
          </a:xfrm>
          <a:prstGeom prst="rect">
            <a:avLst/>
          </a:prstGeom>
        </p:spPr>
        <p:txBody>
          <a:bodyPr vert="horz" lIns="95341" tIns="47670" rIns="95341" bIns="47670" rtlCol="0" anchor="b"/>
          <a:lstStyle>
            <a:lvl1pPr algn="l" fontAlgn="auto">
              <a:spcBef>
                <a:spcPts val="0"/>
              </a:spcBef>
              <a:spcAft>
                <a:spcPts val="0"/>
              </a:spcAft>
              <a:defRPr sz="1200">
                <a:latin typeface="Arial"/>
                <a:cs typeface="+mn-cs"/>
              </a:defRPr>
            </a:lvl1pPr>
          </a:lstStyle>
          <a:p>
            <a:pPr>
              <a:defRPr/>
            </a:pPr>
            <a:endParaRPr lang="en-AU" dirty="0"/>
          </a:p>
        </p:txBody>
      </p:sp>
      <p:sp>
        <p:nvSpPr>
          <p:cNvPr id="7" name="Slide Number Placeholder 6"/>
          <p:cNvSpPr>
            <a:spLocks noGrp="1"/>
          </p:cNvSpPr>
          <p:nvPr>
            <p:ph type="sldNum" sz="quarter" idx="5"/>
          </p:nvPr>
        </p:nvSpPr>
        <p:spPr>
          <a:xfrm>
            <a:off x="4023087" y="9719603"/>
            <a:ext cx="3079316" cy="513371"/>
          </a:xfrm>
          <a:prstGeom prst="rect">
            <a:avLst/>
          </a:prstGeom>
        </p:spPr>
        <p:txBody>
          <a:bodyPr vert="horz" lIns="95341" tIns="47670" rIns="95341" bIns="47670" rtlCol="0" anchor="b"/>
          <a:lstStyle>
            <a:lvl1pPr algn="r" fontAlgn="auto">
              <a:spcBef>
                <a:spcPts val="0"/>
              </a:spcBef>
              <a:spcAft>
                <a:spcPts val="0"/>
              </a:spcAft>
              <a:defRPr sz="1200">
                <a:latin typeface="Arial"/>
                <a:cs typeface="+mn-cs"/>
              </a:defRPr>
            </a:lvl1pPr>
          </a:lstStyle>
          <a:p>
            <a:pPr>
              <a:defRPr/>
            </a:pPr>
            <a:fld id="{9CC04295-0AA5-4D83-9A8E-912175650C5C}" type="slidenum">
              <a:rPr lang="en-US"/>
              <a:pPr>
                <a:defRPr/>
              </a:pPr>
              <a:t>‹#›</a:t>
            </a:fld>
            <a:endParaRPr lang="en-US" dirty="0"/>
          </a:p>
        </p:txBody>
      </p:sp>
    </p:spTree>
    <p:extLst>
      <p:ext uri="{BB962C8B-B14F-4D97-AF65-F5344CB8AC3E}">
        <p14:creationId xmlns:p14="http://schemas.microsoft.com/office/powerpoint/2010/main" val="1363348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mn-ea"/>
        <a:cs typeface="+mn-cs"/>
      </a:defRPr>
    </a:lvl1pPr>
    <a:lvl2pPr marL="457200" algn="l" defTabSz="457200" rtl="0" eaLnBrk="0" fontAlgn="base" hangingPunct="0">
      <a:spcBef>
        <a:spcPct val="30000"/>
      </a:spcBef>
      <a:spcAft>
        <a:spcPct val="0"/>
      </a:spcAft>
      <a:defRPr sz="1200" kern="1200">
        <a:solidFill>
          <a:schemeClr val="tx1"/>
        </a:solidFill>
        <a:latin typeface="Arial"/>
        <a:ea typeface="+mn-ea"/>
        <a:cs typeface="+mn-cs"/>
      </a:defRPr>
    </a:lvl2pPr>
    <a:lvl3pPr marL="914400" algn="l" defTabSz="457200" rtl="0" eaLnBrk="0" fontAlgn="base" hangingPunct="0">
      <a:spcBef>
        <a:spcPct val="30000"/>
      </a:spcBef>
      <a:spcAft>
        <a:spcPct val="0"/>
      </a:spcAft>
      <a:defRPr sz="1200" kern="1200">
        <a:solidFill>
          <a:schemeClr val="tx1"/>
        </a:solidFill>
        <a:latin typeface="Arial"/>
        <a:ea typeface="+mn-ea"/>
        <a:cs typeface="+mn-cs"/>
      </a:defRPr>
    </a:lvl3pPr>
    <a:lvl4pPr marL="1371600" algn="l" defTabSz="457200" rtl="0" eaLnBrk="0" fontAlgn="base" hangingPunct="0">
      <a:spcBef>
        <a:spcPct val="30000"/>
      </a:spcBef>
      <a:spcAft>
        <a:spcPct val="0"/>
      </a:spcAft>
      <a:defRPr sz="1200" kern="1200">
        <a:solidFill>
          <a:schemeClr val="tx1"/>
        </a:solidFill>
        <a:latin typeface="Arial"/>
        <a:ea typeface="+mn-ea"/>
        <a:cs typeface="+mn-cs"/>
      </a:defRPr>
    </a:lvl4pPr>
    <a:lvl5pPr marL="1828800" algn="l" defTabSz="457200" rtl="0" eaLnBrk="0" fontAlgn="base" hangingPunct="0">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7E813-140D-479D-9D4C-841D6DABD513}" type="slidenum">
              <a:rPr lang="en-US" smtClean="0">
                <a:latin typeface="Arial" charset="0"/>
                <a:cs typeface="Arial" charset="0"/>
              </a:rPr>
              <a:pPr fontAlgn="base">
                <a:spcBef>
                  <a:spcPct val="0"/>
                </a:spcBef>
                <a:spcAft>
                  <a:spcPct val="0"/>
                </a:spcAft>
              </a:pPr>
              <a:t>1</a:t>
            </a:fld>
            <a:endParaRPr lang="en-US" dirty="0">
              <a:latin typeface="Arial" charset="0"/>
              <a:cs typeface="Arial" charset="0"/>
            </a:endParaRPr>
          </a:p>
        </p:txBody>
      </p:sp>
    </p:spTree>
    <p:extLst>
      <p:ext uri="{BB962C8B-B14F-4D97-AF65-F5344CB8AC3E}">
        <p14:creationId xmlns:p14="http://schemas.microsoft.com/office/powerpoint/2010/main" val="1866534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917575" y="744538"/>
            <a:ext cx="4962525" cy="3722687"/>
          </a:xfrm>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ea typeface="ＭＳ Ｐゴシック" pitchFamily="34" charset="-128"/>
            </a:endParaRPr>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42658" indent="-285638" eaLnBrk="0" hangingPunct="0">
              <a:spcBef>
                <a:spcPct val="30000"/>
              </a:spcBef>
              <a:defRPr sz="1200">
                <a:solidFill>
                  <a:schemeClr val="tx1"/>
                </a:solidFill>
                <a:latin typeface="Arial" charset="0"/>
                <a:ea typeface="ＭＳ Ｐゴシック" pitchFamily="34" charset="-128"/>
              </a:defRPr>
            </a:lvl2pPr>
            <a:lvl3pPr marL="1142552" indent="-228510" eaLnBrk="0" hangingPunct="0">
              <a:spcBef>
                <a:spcPct val="30000"/>
              </a:spcBef>
              <a:defRPr sz="1200">
                <a:solidFill>
                  <a:schemeClr val="tx1"/>
                </a:solidFill>
                <a:latin typeface="Arial" charset="0"/>
                <a:ea typeface="ＭＳ Ｐゴシック" pitchFamily="34" charset="-128"/>
              </a:defRPr>
            </a:lvl3pPr>
            <a:lvl4pPr marL="1599572" indent="-228510" eaLnBrk="0" hangingPunct="0">
              <a:spcBef>
                <a:spcPct val="30000"/>
              </a:spcBef>
              <a:defRPr sz="1200">
                <a:solidFill>
                  <a:schemeClr val="tx1"/>
                </a:solidFill>
                <a:latin typeface="Arial" charset="0"/>
                <a:ea typeface="ＭＳ Ｐゴシック" pitchFamily="34" charset="-128"/>
              </a:defRPr>
            </a:lvl4pPr>
            <a:lvl5pPr marL="2056593" indent="-228510" eaLnBrk="0" hangingPunct="0">
              <a:spcBef>
                <a:spcPct val="30000"/>
              </a:spcBef>
              <a:defRPr sz="1200">
                <a:solidFill>
                  <a:schemeClr val="tx1"/>
                </a:solidFill>
                <a:latin typeface="Arial" charset="0"/>
                <a:ea typeface="ＭＳ Ｐゴシック" pitchFamily="34" charset="-128"/>
              </a:defRPr>
            </a:lvl5pPr>
            <a:lvl6pPr marL="2513613" indent="-228510" eaLnBrk="0" fontAlgn="base" hangingPunct="0">
              <a:spcBef>
                <a:spcPct val="30000"/>
              </a:spcBef>
              <a:spcAft>
                <a:spcPct val="0"/>
              </a:spcAft>
              <a:defRPr sz="1200">
                <a:solidFill>
                  <a:schemeClr val="tx1"/>
                </a:solidFill>
                <a:latin typeface="Arial" charset="0"/>
                <a:ea typeface="ＭＳ Ｐゴシック" pitchFamily="34" charset="-128"/>
              </a:defRPr>
            </a:lvl6pPr>
            <a:lvl7pPr marL="2970635" indent="-228510" eaLnBrk="0" fontAlgn="base" hangingPunct="0">
              <a:spcBef>
                <a:spcPct val="30000"/>
              </a:spcBef>
              <a:spcAft>
                <a:spcPct val="0"/>
              </a:spcAft>
              <a:defRPr sz="1200">
                <a:solidFill>
                  <a:schemeClr val="tx1"/>
                </a:solidFill>
                <a:latin typeface="Arial" charset="0"/>
                <a:ea typeface="ＭＳ Ｐゴシック" pitchFamily="34" charset="-128"/>
              </a:defRPr>
            </a:lvl7pPr>
            <a:lvl8pPr marL="3427656" indent="-228510" eaLnBrk="0" fontAlgn="base" hangingPunct="0">
              <a:spcBef>
                <a:spcPct val="30000"/>
              </a:spcBef>
              <a:spcAft>
                <a:spcPct val="0"/>
              </a:spcAft>
              <a:defRPr sz="1200">
                <a:solidFill>
                  <a:schemeClr val="tx1"/>
                </a:solidFill>
                <a:latin typeface="Arial" charset="0"/>
                <a:ea typeface="ＭＳ Ｐゴシック" pitchFamily="34" charset="-128"/>
              </a:defRPr>
            </a:lvl8pPr>
            <a:lvl9pPr marL="3884676" indent="-22851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a:spcBef>
                <a:spcPct val="0"/>
              </a:spcBef>
            </a:pPr>
            <a:fld id="{7D6ED09B-C0A4-4A3D-B97C-3CC345B0097C}" type="slidenum">
              <a:rPr lang="en-US" altLang="en-US" smtClean="0"/>
              <a:pPr>
                <a:spcBef>
                  <a:spcPct val="0"/>
                </a:spcBef>
              </a:pPr>
              <a:t>2</a:t>
            </a:fld>
            <a:endParaRPr lang="en-US" altLang="en-US"/>
          </a:p>
        </p:txBody>
      </p:sp>
    </p:spTree>
    <p:extLst>
      <p:ext uri="{BB962C8B-B14F-4D97-AF65-F5344CB8AC3E}">
        <p14:creationId xmlns:p14="http://schemas.microsoft.com/office/powerpoint/2010/main" val="4050680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latin typeface="Arial" charset="0"/>
            </a:endParaRPr>
          </a:p>
        </p:txBody>
      </p:sp>
      <p:sp>
        <p:nvSpPr>
          <p:cNvPr id="12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7E813-140D-479D-9D4C-841D6DABD513}" type="slidenum">
              <a:rPr lang="en-US" smtClean="0">
                <a:latin typeface="Arial" charset="0"/>
                <a:cs typeface="Arial" charset="0"/>
              </a:rPr>
              <a:pPr fontAlgn="base">
                <a:spcBef>
                  <a:spcPct val="0"/>
                </a:spcBef>
                <a:spcAft>
                  <a:spcPct val="0"/>
                </a:spcAft>
              </a:pPr>
              <a:t>15</a:t>
            </a:fld>
            <a:endParaRPr lang="en-US" dirty="0">
              <a:latin typeface="Arial" charset="0"/>
              <a:cs typeface="Arial" charset="0"/>
            </a:endParaRPr>
          </a:p>
        </p:txBody>
      </p:sp>
    </p:spTree>
    <p:extLst>
      <p:ext uri="{BB962C8B-B14F-4D97-AF65-F5344CB8AC3E}">
        <p14:creationId xmlns:p14="http://schemas.microsoft.com/office/powerpoint/2010/main" val="273610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3775" y="768350"/>
            <a:ext cx="5116513" cy="3836988"/>
          </a:xfrm>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ea typeface="ＭＳ Ｐゴシック" pitchFamily="34" charset="-128"/>
            </a:endParaRPr>
          </a:p>
        </p:txBody>
      </p:sp>
    </p:spTree>
    <p:extLst>
      <p:ext uri="{BB962C8B-B14F-4D97-AF65-F5344CB8AC3E}">
        <p14:creationId xmlns:p14="http://schemas.microsoft.com/office/powerpoint/2010/main" val="11432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917575" y="744538"/>
            <a:ext cx="4962525" cy="3722687"/>
          </a:xfrm>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a:ea typeface="ＭＳ Ｐゴシック" pitchFamily="34" charset="-128"/>
            </a:endParaRPr>
          </a:p>
        </p:txBody>
      </p:sp>
    </p:spTree>
    <p:extLst>
      <p:ext uri="{BB962C8B-B14F-4D97-AF65-F5344CB8AC3E}">
        <p14:creationId xmlns:p14="http://schemas.microsoft.com/office/powerpoint/2010/main" val="647185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 name="Picture 2" descr="D:\users\angus\My Documents\Clients\ABT\Design\cover image 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2463800"/>
            <a:ext cx="2590800" cy="1930400"/>
          </a:xfrm>
          <a:prstGeom prst="rect">
            <a:avLst/>
          </a:prstGeom>
          <a:noFill/>
          <a:ln w="9525">
            <a:noFill/>
            <a:miter lim="800000"/>
            <a:headEnd/>
            <a:tailEnd/>
          </a:ln>
        </p:spPr>
      </p:pic>
      <p:pic>
        <p:nvPicPr>
          <p:cNvPr id="8"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2463800"/>
            <a:ext cx="2590800" cy="1930400"/>
          </a:xfrm>
          <a:prstGeom prst="rect">
            <a:avLst/>
          </a:prstGeom>
          <a:noFill/>
          <a:ln w="9525">
            <a:noFill/>
            <a:miter lim="800000"/>
            <a:headEnd/>
            <a:tailEnd/>
          </a:ln>
        </p:spPr>
      </p:pic>
      <p:pic>
        <p:nvPicPr>
          <p:cNvPr id="9" name="Picture 9"/>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2463800"/>
            <a:ext cx="2590800" cy="1930400"/>
          </a:xfrm>
          <a:prstGeom prst="rect">
            <a:avLst/>
          </a:prstGeom>
          <a:noFill/>
          <a:ln w="9525">
            <a:noFill/>
            <a:miter lim="800000"/>
            <a:headEnd/>
            <a:tailEnd/>
          </a:ln>
        </p:spPr>
      </p:pic>
      <p:pic>
        <p:nvPicPr>
          <p:cNvPr id="10"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76600" y="2463800"/>
            <a:ext cx="2590800" cy="1930400"/>
          </a:xfrm>
          <a:prstGeom prst="rect">
            <a:avLst/>
          </a:prstGeom>
          <a:noFill/>
          <a:ln w="9525">
            <a:noFill/>
            <a:miter lim="800000"/>
            <a:headEnd/>
            <a:tailEnd/>
          </a:ln>
        </p:spPr>
      </p:pic>
      <p:sp>
        <p:nvSpPr>
          <p:cNvPr id="2" name="Title 1"/>
          <p:cNvSpPr>
            <a:spLocks noGrp="1"/>
          </p:cNvSpPr>
          <p:nvPr>
            <p:ph type="ctrTitle"/>
          </p:nvPr>
        </p:nvSpPr>
        <p:spPr>
          <a:xfrm>
            <a:off x="345436" y="5115853"/>
            <a:ext cx="8453124" cy="458229"/>
          </a:xfrm>
        </p:spPr>
        <p:txBody>
          <a:bodyPr tIns="36000" bIns="36000" anchor="t">
            <a:normAutofit/>
          </a:bodyPr>
          <a:lstStyle>
            <a:lvl1pPr algn="ctr">
              <a:lnSpc>
                <a:spcPct val="100000"/>
              </a:lnSpc>
              <a:defRPr sz="2800" b="1">
                <a:solidFill>
                  <a:schemeClr val="bg1"/>
                </a:solidFill>
                <a:latin typeface="+mj-lt"/>
              </a:defRPr>
            </a:lvl1pPr>
          </a:lstStyle>
          <a:p>
            <a:r>
              <a:rPr lang="en-AU" dirty="0"/>
              <a:t>Click to edit Master title style</a:t>
            </a:r>
          </a:p>
        </p:txBody>
      </p:sp>
      <p:sp>
        <p:nvSpPr>
          <p:cNvPr id="3" name="Subtitle 2"/>
          <p:cNvSpPr>
            <a:spLocks noGrp="1"/>
          </p:cNvSpPr>
          <p:nvPr>
            <p:ph type="subTitle" idx="1"/>
          </p:nvPr>
        </p:nvSpPr>
        <p:spPr>
          <a:xfrm>
            <a:off x="1590673" y="5593190"/>
            <a:ext cx="5962650" cy="429685"/>
          </a:xfrm>
        </p:spPr>
        <p:txBody>
          <a:bodyPr tIns="36000" bIns="36000" anchor="t">
            <a:noAutofit/>
          </a:bodyPr>
          <a:lstStyle>
            <a:lvl1pPr marL="0" indent="0" algn="ctr">
              <a:lnSpc>
                <a:spcPct val="100000"/>
              </a:lnSpc>
              <a:buNone/>
              <a:defRPr sz="2400" b="0">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edit Master subtitle style</a:t>
            </a:r>
          </a:p>
        </p:txBody>
      </p:sp>
      <p:sp>
        <p:nvSpPr>
          <p:cNvPr id="5" name="Text Placeholder 4"/>
          <p:cNvSpPr>
            <a:spLocks noGrp="1"/>
          </p:cNvSpPr>
          <p:nvPr>
            <p:ph type="body" sz="quarter" idx="10" hasCustomPrompt="1"/>
          </p:nvPr>
        </p:nvSpPr>
        <p:spPr>
          <a:xfrm>
            <a:off x="1954213" y="6135610"/>
            <a:ext cx="5235575" cy="528238"/>
          </a:xfrm>
        </p:spPr>
        <p:txBody>
          <a:bodyPr anchor="b"/>
          <a:lstStyle>
            <a:lvl1pPr algn="ctr">
              <a:lnSpc>
                <a:spcPct val="90000"/>
              </a:lnSpc>
              <a:spcBef>
                <a:spcPts val="0"/>
              </a:spcBef>
              <a:defRPr sz="1800" baseline="0">
                <a:solidFill>
                  <a:schemeClr val="bg2"/>
                </a:solidFill>
              </a:defRPr>
            </a:lvl1pPr>
            <a:lvl2pPr algn="ctr">
              <a:spcBef>
                <a:spcPts val="0"/>
              </a:spcBef>
              <a:defRPr>
                <a:solidFill>
                  <a:schemeClr val="bg2"/>
                </a:solidFill>
              </a:defRPr>
            </a:lvl2pPr>
            <a:lvl3pPr algn="ctr">
              <a:spcBef>
                <a:spcPts val="0"/>
              </a:spcBef>
              <a:defRPr>
                <a:solidFill>
                  <a:schemeClr val="bg2"/>
                </a:solidFill>
              </a:defRPr>
            </a:lvl3pPr>
            <a:lvl4pPr algn="ctr">
              <a:spcBef>
                <a:spcPts val="0"/>
              </a:spcBef>
              <a:defRPr>
                <a:solidFill>
                  <a:schemeClr val="bg2"/>
                </a:solidFill>
              </a:defRPr>
            </a:lvl4pPr>
            <a:lvl5pPr algn="ctr">
              <a:spcBef>
                <a:spcPts val="0"/>
              </a:spcBef>
              <a:defRPr>
                <a:solidFill>
                  <a:schemeClr val="bg2"/>
                </a:solidFill>
              </a:defRPr>
            </a:lvl5pPr>
          </a:lstStyle>
          <a:p>
            <a:pPr lvl="0"/>
            <a:r>
              <a:rPr lang="en-US" dirty="0"/>
              <a:t>Click to edit Master sub-subtitle styles</a:t>
            </a:r>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8"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9"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
        <p:nvSpPr>
          <p:cNvPr id="10" name="Rectangle 2"/>
          <p:cNvSpPr/>
          <p:nvPr userDrawn="1"/>
        </p:nvSpPr>
        <p:spPr>
          <a:xfrm>
            <a:off x="-12526" y="6330071"/>
            <a:ext cx="9172575" cy="144000"/>
          </a:xfrm>
          <a:custGeom>
            <a:avLst/>
            <a:gdLst>
              <a:gd name="connsiteX0" fmla="*/ 0 w 9144000"/>
              <a:gd name="connsiteY0" fmla="*/ 0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0 h 436563"/>
              <a:gd name="connsiteX0" fmla="*/ 0 w 9144000"/>
              <a:gd name="connsiteY0" fmla="*/ 375781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375781 h 436563"/>
              <a:gd name="connsiteX0" fmla="*/ 0 w 9156526"/>
              <a:gd name="connsiteY0" fmla="*/ 375781 h 436563"/>
              <a:gd name="connsiteX1" fmla="*/ 9144000 w 9156526"/>
              <a:gd name="connsiteY1" fmla="*/ 0 h 436563"/>
              <a:gd name="connsiteX2" fmla="*/ 9156526 w 9156526"/>
              <a:gd name="connsiteY2" fmla="*/ 135938 h 436563"/>
              <a:gd name="connsiteX3" fmla="*/ 0 w 9156526"/>
              <a:gd name="connsiteY3" fmla="*/ 436563 h 436563"/>
              <a:gd name="connsiteX4" fmla="*/ 0 w 9156526"/>
              <a:gd name="connsiteY4" fmla="*/ 375781 h 436563"/>
              <a:gd name="connsiteX0" fmla="*/ 0 w 9172575"/>
              <a:gd name="connsiteY0" fmla="*/ 385307 h 446089"/>
              <a:gd name="connsiteX1" fmla="*/ 9172575 w 9172575"/>
              <a:gd name="connsiteY1" fmla="*/ 0 h 446089"/>
              <a:gd name="connsiteX2" fmla="*/ 9156526 w 9172575"/>
              <a:gd name="connsiteY2" fmla="*/ 145464 h 446089"/>
              <a:gd name="connsiteX3" fmla="*/ 0 w 9172575"/>
              <a:gd name="connsiteY3" fmla="*/ 446089 h 446089"/>
              <a:gd name="connsiteX4" fmla="*/ 0 w 9172575"/>
              <a:gd name="connsiteY4" fmla="*/ 385307 h 4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446089">
                <a:moveTo>
                  <a:pt x="0" y="385307"/>
                </a:moveTo>
                <a:lnTo>
                  <a:pt x="9172575" y="0"/>
                </a:lnTo>
                <a:lnTo>
                  <a:pt x="9156526" y="145464"/>
                </a:lnTo>
                <a:lnTo>
                  <a:pt x="0" y="446089"/>
                </a:lnTo>
                <a:lnTo>
                  <a:pt x="0" y="385307"/>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Slide Number Placeholder 2"/>
          <p:cNvSpPr>
            <a:spLocks noGrp="1"/>
          </p:cNvSpPr>
          <p:nvPr>
            <p:ph type="sldNum" sz="quarter" idx="10"/>
          </p:nvPr>
        </p:nvSpPr>
        <p:spPr/>
        <p:txBody>
          <a:bodyPr/>
          <a:lstStyle/>
          <a:p>
            <a:pPr>
              <a:defRPr/>
            </a:pPr>
            <a:fld id="{FE9FC7B9-A4F0-4C3E-BA52-65D32DB1AC45}" type="slidenum">
              <a:rPr lang="en-US" smtClean="0"/>
              <a:pPr>
                <a:defRPr/>
              </a:pPr>
              <a:t>‹#›</a:t>
            </a:fld>
            <a:endParaRPr lang="en-US" dirty="0"/>
          </a:p>
        </p:txBody>
      </p:sp>
      <p:sp>
        <p:nvSpPr>
          <p:cNvPr id="4" name="Date Placeholder 3"/>
          <p:cNvSpPr>
            <a:spLocks noGrp="1"/>
          </p:cNvSpPr>
          <p:nvPr>
            <p:ph type="dt" sz="half" idx="11"/>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12"/>
          </p:nvPr>
        </p:nvSpPr>
        <p:spPr/>
        <p:txBody>
          <a:bodyPr/>
          <a:lstStyle/>
          <a:p>
            <a:pPr algn="l"/>
            <a:r>
              <a:rPr lang="en-AU"/>
              <a:t> presentation title</a:t>
            </a:r>
            <a:endParaRPr lang="en-AU"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3"/>
          </p:nvPr>
        </p:nvSpPr>
        <p:spPr>
          <a:xfrm>
            <a:off x="3845490" y="4960243"/>
            <a:ext cx="4982793" cy="1114880"/>
          </a:xfrm>
        </p:spPr>
        <p:txBody>
          <a:bodyPr anchor="b"/>
          <a:lstStyle>
            <a:lvl1pPr marL="0" indent="0" algn="r">
              <a:defRPr sz="2800">
                <a:solidFill>
                  <a:schemeClr val="bg1"/>
                </a:solidFill>
                <a:latin typeface="+mj-lt"/>
              </a:defRPr>
            </a:lvl1pPr>
          </a:lstStyle>
          <a:p>
            <a:pPr lvl="0"/>
            <a:r>
              <a:rPr lang="en-US" dirty="0"/>
              <a:t>Click to edit Master text styles</a:t>
            </a:r>
          </a:p>
        </p:txBody>
      </p:sp>
      <p:pic>
        <p:nvPicPr>
          <p:cNvPr id="10" name="Picture 5" descr="ABT Logo_WhiteBlu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32" y="244712"/>
            <a:ext cx="1836000" cy="573964"/>
          </a:xfrm>
          <a:prstGeom prst="rect">
            <a:avLst/>
          </a:prstGeom>
          <a:noFill/>
          <a:ln w="9525">
            <a:noFill/>
            <a:miter lim="800000"/>
            <a:headEnd/>
            <a:tailEnd/>
          </a:ln>
        </p:spPr>
      </p:pic>
    </p:spTree>
    <p:extLst>
      <p:ext uri="{BB962C8B-B14F-4D97-AF65-F5344CB8AC3E}">
        <p14:creationId xmlns:p14="http://schemas.microsoft.com/office/powerpoint/2010/main" val="1976347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 Placeholder 7"/>
          <p:cNvSpPr>
            <a:spLocks noGrp="1"/>
          </p:cNvSpPr>
          <p:nvPr>
            <p:ph type="body" sz="quarter" idx="13"/>
          </p:nvPr>
        </p:nvSpPr>
        <p:spPr>
          <a:xfrm>
            <a:off x="3845490" y="4960243"/>
            <a:ext cx="4982793" cy="1114880"/>
          </a:xfrm>
        </p:spPr>
        <p:txBody>
          <a:bodyPr anchor="b"/>
          <a:lstStyle>
            <a:lvl1pPr marL="0" indent="0" algn="r">
              <a:defRPr sz="2800">
                <a:solidFill>
                  <a:schemeClr val="bg1"/>
                </a:solidFill>
                <a:latin typeface="+mj-lt"/>
              </a:defRPr>
            </a:lvl1pPr>
          </a:lstStyle>
          <a:p>
            <a:pPr lvl="0"/>
            <a:r>
              <a:rPr lang="en-US" dirty="0"/>
              <a:t>Click to edit Master text styles</a:t>
            </a:r>
          </a:p>
        </p:txBody>
      </p:sp>
      <p:pic>
        <p:nvPicPr>
          <p:cNvPr id="10" name="Picture 5" descr="ABT Logo_WhiteBlu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7132" y="244712"/>
            <a:ext cx="1836000" cy="573964"/>
          </a:xfrm>
          <a:prstGeom prst="rect">
            <a:avLst/>
          </a:prstGeom>
          <a:noFill/>
          <a:ln w="9525">
            <a:noFill/>
            <a:miter lim="800000"/>
            <a:headEnd/>
            <a:tailEnd/>
          </a:ln>
        </p:spPr>
      </p:pic>
    </p:spTree>
    <p:extLst>
      <p:ext uri="{BB962C8B-B14F-4D97-AF65-F5344CB8AC3E}">
        <p14:creationId xmlns:p14="http://schemas.microsoft.com/office/powerpoint/2010/main" val="3855970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p:txBody>
          <a:bodyPr/>
          <a:lstStyle>
            <a:lvl1pPr marL="0" indent="0">
              <a:buClr>
                <a:schemeClr val="bg1"/>
              </a:buClr>
              <a:buFont typeface="+mj-lt"/>
              <a:buNone/>
              <a:defRPr sz="2400" b="1">
                <a:solidFill>
                  <a:schemeClr val="bg1"/>
                </a:solidFill>
                <a:latin typeface="+mj-lt"/>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a:t>Click to edit Master text styles</a:t>
            </a:r>
          </a:p>
        </p:txBody>
      </p:sp>
      <p:pic>
        <p:nvPicPr>
          <p:cNvPr id="9" name="Picture 5" descr="ABT Logo_WhiteBlue.eps"/>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83426" y="300116"/>
            <a:ext cx="936000" cy="292608"/>
          </a:xfrm>
          <a:prstGeom prst="rect">
            <a:avLst/>
          </a:prstGeom>
          <a:noFill/>
          <a:ln w="9525">
            <a:noFill/>
            <a:miter lim="800000"/>
            <a:headEnd/>
            <a:tailEnd/>
          </a:ln>
        </p:spPr>
      </p:pic>
    </p:spTree>
    <p:extLst>
      <p:ext uri="{BB962C8B-B14F-4D97-AF65-F5344CB8AC3E}">
        <p14:creationId xmlns:p14="http://schemas.microsoft.com/office/powerpoint/2010/main" val="4269074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9"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0"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11"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
        <p:nvSpPr>
          <p:cNvPr id="5" name="Content Placeholder 4"/>
          <p:cNvSpPr>
            <a:spLocks noGrp="1"/>
          </p:cNvSpPr>
          <p:nvPr>
            <p:ph sz="quarter" idx="10"/>
          </p:nvPr>
        </p:nvSpPr>
        <p:spPr>
          <a:xfrm>
            <a:off x="717550" y="1243188"/>
            <a:ext cx="8151813" cy="48569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a:xfrm>
            <a:off x="717550" y="1227553"/>
            <a:ext cx="7969250" cy="513566"/>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a:t>Click to edit Master text styles</a:t>
            </a:r>
          </a:p>
        </p:txBody>
      </p:sp>
      <p:sp>
        <p:nvSpPr>
          <p:cNvPr id="9"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0"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11"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
        <p:nvSpPr>
          <p:cNvPr id="5" name="Content Placeholder 4"/>
          <p:cNvSpPr>
            <a:spLocks noGrp="1"/>
          </p:cNvSpPr>
          <p:nvPr>
            <p:ph sz="quarter" idx="10"/>
          </p:nvPr>
        </p:nvSpPr>
        <p:spPr>
          <a:xfrm>
            <a:off x="717550" y="1928813"/>
            <a:ext cx="7969250" cy="4246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08910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subtitl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AU" dirty="0"/>
              <a:t>Click to edit Master title style</a:t>
            </a:r>
          </a:p>
        </p:txBody>
      </p:sp>
      <p:sp>
        <p:nvSpPr>
          <p:cNvPr id="9"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0"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accent5"/>
                </a:solidFill>
                <a:latin typeface="+mj-lt"/>
              </a:defRPr>
            </a:lvl1pPr>
          </a:lstStyle>
          <a:p>
            <a:r>
              <a:rPr lang="en-AU"/>
              <a:t>©  </a:t>
            </a:r>
            <a:fld id="{03BDC0DA-19CB-4FC9-978E-F98EA142B839}" type="datetime1">
              <a:rPr lang="en-AU" smtClean="0"/>
              <a:pPr/>
              <a:t>25/11/2016</a:t>
            </a:fld>
            <a:endParaRPr lang="en-AU" dirty="0"/>
          </a:p>
        </p:txBody>
      </p:sp>
      <p:sp>
        <p:nvSpPr>
          <p:cNvPr id="11"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accent5"/>
                </a:solidFill>
                <a:latin typeface="+mj-lt"/>
              </a:defRPr>
            </a:lvl1pPr>
          </a:lstStyle>
          <a:p>
            <a:pPr algn="l"/>
            <a:r>
              <a:rPr lang="en-AU"/>
              <a:t> presentation title</a:t>
            </a:r>
            <a:endParaRPr lang="en-AU" dirty="0"/>
          </a:p>
        </p:txBody>
      </p:sp>
      <p:sp>
        <p:nvSpPr>
          <p:cNvPr id="3" name="Content Placeholder 2"/>
          <p:cNvSpPr>
            <a:spLocks noGrp="1"/>
          </p:cNvSpPr>
          <p:nvPr>
            <p:ph idx="1"/>
          </p:nvPr>
        </p:nvSpPr>
        <p:spPr>
          <a:xfrm>
            <a:off x="717550" y="1240078"/>
            <a:ext cx="7969250" cy="478684"/>
          </a:xfrm>
        </p:spPr>
        <p:txBody>
          <a:bodyPr anchor="ctr"/>
          <a:lstStyle>
            <a:lvl1pPr>
              <a:buClr>
                <a:schemeClr val="accent4"/>
              </a:buClr>
              <a:defRPr sz="2400" b="1">
                <a:solidFill>
                  <a:schemeClr val="accent3"/>
                </a:solidFill>
                <a:latin typeface="+mj-lt"/>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a:t>Click to edit Master text styles</a:t>
            </a:r>
          </a:p>
        </p:txBody>
      </p:sp>
    </p:spTree>
    <p:extLst>
      <p:ext uri="{BB962C8B-B14F-4D97-AF65-F5344CB8AC3E}">
        <p14:creationId xmlns:p14="http://schemas.microsoft.com/office/powerpoint/2010/main" val="253128769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AU"/>
              <a:t>Click to edit Master title style</a:t>
            </a:r>
          </a:p>
        </p:txBody>
      </p:sp>
      <p:sp>
        <p:nvSpPr>
          <p:cNvPr id="3" name="Content Placeholder 2"/>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p:txBody>
      </p:sp>
      <p:pic>
        <p:nvPicPr>
          <p:cNvPr id="14" name="Picture 2" descr="http://www.awre.com.au/ckfinder/userfiles/images/Awards/Advanced%20Braking%20Technology%20Log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9288" y="228162"/>
            <a:ext cx="792000" cy="26750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16815" b="75161"/>
          <a:stretch/>
        </p:blipFill>
        <p:spPr>
          <a:xfrm>
            <a:off x="0" y="728663"/>
            <a:ext cx="9144000" cy="347661"/>
          </a:xfrm>
          <a:prstGeom prst="rect">
            <a:avLst/>
          </a:prstGeom>
        </p:spPr>
      </p:pic>
      <p:sp>
        <p:nvSpPr>
          <p:cNvPr id="11" name="Rectangle 2"/>
          <p:cNvSpPr/>
          <p:nvPr userDrawn="1"/>
        </p:nvSpPr>
        <p:spPr>
          <a:xfrm>
            <a:off x="-12526" y="6330071"/>
            <a:ext cx="9172575" cy="144000"/>
          </a:xfrm>
          <a:custGeom>
            <a:avLst/>
            <a:gdLst>
              <a:gd name="connsiteX0" fmla="*/ 0 w 9144000"/>
              <a:gd name="connsiteY0" fmla="*/ 0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0 h 436563"/>
              <a:gd name="connsiteX0" fmla="*/ 0 w 9144000"/>
              <a:gd name="connsiteY0" fmla="*/ 375781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375781 h 436563"/>
              <a:gd name="connsiteX0" fmla="*/ 0 w 9156526"/>
              <a:gd name="connsiteY0" fmla="*/ 375781 h 436563"/>
              <a:gd name="connsiteX1" fmla="*/ 9144000 w 9156526"/>
              <a:gd name="connsiteY1" fmla="*/ 0 h 436563"/>
              <a:gd name="connsiteX2" fmla="*/ 9156526 w 9156526"/>
              <a:gd name="connsiteY2" fmla="*/ 135938 h 436563"/>
              <a:gd name="connsiteX3" fmla="*/ 0 w 9156526"/>
              <a:gd name="connsiteY3" fmla="*/ 436563 h 436563"/>
              <a:gd name="connsiteX4" fmla="*/ 0 w 9156526"/>
              <a:gd name="connsiteY4" fmla="*/ 375781 h 436563"/>
              <a:gd name="connsiteX0" fmla="*/ 0 w 9172575"/>
              <a:gd name="connsiteY0" fmla="*/ 385307 h 446089"/>
              <a:gd name="connsiteX1" fmla="*/ 9172575 w 9172575"/>
              <a:gd name="connsiteY1" fmla="*/ 0 h 446089"/>
              <a:gd name="connsiteX2" fmla="*/ 9156526 w 9172575"/>
              <a:gd name="connsiteY2" fmla="*/ 145464 h 446089"/>
              <a:gd name="connsiteX3" fmla="*/ 0 w 9172575"/>
              <a:gd name="connsiteY3" fmla="*/ 446089 h 446089"/>
              <a:gd name="connsiteX4" fmla="*/ 0 w 9172575"/>
              <a:gd name="connsiteY4" fmla="*/ 385307 h 4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446089">
                <a:moveTo>
                  <a:pt x="0" y="385307"/>
                </a:moveTo>
                <a:lnTo>
                  <a:pt x="9172575" y="0"/>
                </a:lnTo>
                <a:lnTo>
                  <a:pt x="9156526" y="145464"/>
                </a:lnTo>
                <a:lnTo>
                  <a:pt x="0" y="446089"/>
                </a:lnTo>
                <a:lnTo>
                  <a:pt x="0" y="385307"/>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6"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17"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Tree>
    <p:extLst>
      <p:ext uri="{BB962C8B-B14F-4D97-AF65-F5344CB8AC3E}">
        <p14:creationId xmlns:p14="http://schemas.microsoft.com/office/powerpoint/2010/main" val="42155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3" name="Content Placeholder 2"/>
          <p:cNvSpPr>
            <a:spLocks noGrp="1"/>
          </p:cNvSpPr>
          <p:nvPr>
            <p:ph idx="1"/>
          </p:nvPr>
        </p:nvSpPr>
        <p:spPr>
          <a:xfrm>
            <a:off x="717550" y="4396505"/>
            <a:ext cx="7969250" cy="1766169"/>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AU" dirty="0"/>
              <a:t>Click to edit Master text styles</a:t>
            </a:r>
          </a:p>
          <a:p>
            <a:pPr lvl="1"/>
            <a:r>
              <a:rPr lang="en-AU" dirty="0"/>
              <a:t>Second level</a:t>
            </a:r>
          </a:p>
          <a:p>
            <a:pPr lvl="2"/>
            <a:r>
              <a:rPr lang="en-AU" dirty="0"/>
              <a:t>Third level</a:t>
            </a:r>
          </a:p>
        </p:txBody>
      </p:sp>
      <p:sp>
        <p:nvSpPr>
          <p:cNvPr id="14" name="Picture Placeholder 13"/>
          <p:cNvSpPr>
            <a:spLocks noGrp="1"/>
          </p:cNvSpPr>
          <p:nvPr>
            <p:ph type="pic" sz="quarter" idx="11"/>
          </p:nvPr>
        </p:nvSpPr>
        <p:spPr bwMode="auto">
          <a:xfrm>
            <a:off x="-12802" y="786554"/>
            <a:ext cx="9170537" cy="3609952"/>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1197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197 h 10000"/>
              <a:gd name="connsiteX0" fmla="*/ 0 w 10014"/>
              <a:gd name="connsiteY0" fmla="*/ 361 h 10000"/>
              <a:gd name="connsiteX1" fmla="*/ 10014 w 10014"/>
              <a:gd name="connsiteY1" fmla="*/ 0 h 10000"/>
              <a:gd name="connsiteX2" fmla="*/ 10014 w 10014"/>
              <a:gd name="connsiteY2" fmla="*/ 10000 h 10000"/>
              <a:gd name="connsiteX3" fmla="*/ 14 w 10014"/>
              <a:gd name="connsiteY3" fmla="*/ 10000 h 10000"/>
              <a:gd name="connsiteX4" fmla="*/ 0 w 10014"/>
              <a:gd name="connsiteY4" fmla="*/ 361 h 10000"/>
              <a:gd name="connsiteX0" fmla="*/ 0 w 10014"/>
              <a:gd name="connsiteY0" fmla="*/ 0 h 9639"/>
              <a:gd name="connsiteX1" fmla="*/ 9987 w 10014"/>
              <a:gd name="connsiteY1" fmla="*/ 709 h 9639"/>
              <a:gd name="connsiteX2" fmla="*/ 10014 w 10014"/>
              <a:gd name="connsiteY2" fmla="*/ 9639 h 9639"/>
              <a:gd name="connsiteX3" fmla="*/ 14 w 10014"/>
              <a:gd name="connsiteY3" fmla="*/ 9639 h 9639"/>
              <a:gd name="connsiteX4" fmla="*/ 0 w 10014"/>
              <a:gd name="connsiteY4" fmla="*/ 0 h 9639"/>
              <a:gd name="connsiteX0" fmla="*/ 0 w 10000"/>
              <a:gd name="connsiteY0" fmla="*/ 0 h 10000"/>
              <a:gd name="connsiteX1" fmla="*/ 9973 w 10000"/>
              <a:gd name="connsiteY1" fmla="*/ 632 h 10000"/>
              <a:gd name="connsiteX2" fmla="*/ 10000 w 10000"/>
              <a:gd name="connsiteY2" fmla="*/ 10000 h 10000"/>
              <a:gd name="connsiteX3" fmla="*/ 14 w 10000"/>
              <a:gd name="connsiteY3" fmla="*/ 10000 h 10000"/>
              <a:gd name="connsiteX4" fmla="*/ 0 w 10000"/>
              <a:gd name="connsiteY4" fmla="*/ 0 h 10000"/>
              <a:gd name="connsiteX0" fmla="*/ 0 w 10015"/>
              <a:gd name="connsiteY0" fmla="*/ 0 h 10000"/>
              <a:gd name="connsiteX1" fmla="*/ 10014 w 10015"/>
              <a:gd name="connsiteY1" fmla="*/ 632 h 10000"/>
              <a:gd name="connsiteX2" fmla="*/ 10000 w 10015"/>
              <a:gd name="connsiteY2" fmla="*/ 10000 h 10000"/>
              <a:gd name="connsiteX3" fmla="*/ 14 w 10015"/>
              <a:gd name="connsiteY3" fmla="*/ 10000 h 10000"/>
              <a:gd name="connsiteX4" fmla="*/ 0 w 10015"/>
              <a:gd name="connsiteY4" fmla="*/ 0 h 10000"/>
              <a:gd name="connsiteX0" fmla="*/ 0 w 10015"/>
              <a:gd name="connsiteY0" fmla="*/ 0 h 10000"/>
              <a:gd name="connsiteX1" fmla="*/ 10014 w 10015"/>
              <a:gd name="connsiteY1" fmla="*/ 597 h 10000"/>
              <a:gd name="connsiteX2" fmla="*/ 10000 w 10015"/>
              <a:gd name="connsiteY2" fmla="*/ 10000 h 10000"/>
              <a:gd name="connsiteX3" fmla="*/ 14 w 10015"/>
              <a:gd name="connsiteY3" fmla="*/ 10000 h 10000"/>
              <a:gd name="connsiteX4" fmla="*/ 0 w 10015"/>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5" h="10000">
                <a:moveTo>
                  <a:pt x="0" y="0"/>
                </a:moveTo>
                <a:lnTo>
                  <a:pt x="10014" y="597"/>
                </a:lnTo>
                <a:cubicBezTo>
                  <a:pt x="10023" y="3685"/>
                  <a:pt x="9991" y="6912"/>
                  <a:pt x="10000" y="10000"/>
                </a:cubicBezTo>
                <a:lnTo>
                  <a:pt x="14" y="10000"/>
                </a:lnTo>
                <a:cubicBezTo>
                  <a:pt x="9" y="6667"/>
                  <a:pt x="5" y="3333"/>
                  <a:pt x="0" y="0"/>
                </a:cubicBezTo>
                <a:close/>
              </a:path>
            </a:pathLst>
          </a:custGeom>
          <a:noFill/>
          <a:ln w="9525">
            <a:noFill/>
            <a:miter lim="800000"/>
            <a:headEnd/>
            <a:tailEnd/>
          </a:ln>
        </p:spPr>
        <p:txBody>
          <a:bodyPr/>
          <a:lstStyle/>
          <a:p>
            <a:endParaRPr lang="en-AU"/>
          </a:p>
        </p:txBody>
      </p:sp>
      <p:sp>
        <p:nvSpPr>
          <p:cNvPr id="10"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1"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12"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Tree>
    <p:extLst>
      <p:ext uri="{BB962C8B-B14F-4D97-AF65-F5344CB8AC3E}">
        <p14:creationId xmlns:p14="http://schemas.microsoft.com/office/powerpoint/2010/main" val="1701466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p>
        </p:txBody>
      </p:sp>
      <p:sp>
        <p:nvSpPr>
          <p:cNvPr id="9"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10"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11"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sp>
        <p:nvSpPr>
          <p:cNvPr id="6"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7"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tx1">
                    <a:tint val="75000"/>
                  </a:schemeClr>
                </a:solidFill>
                <a:latin typeface="+mj-lt"/>
              </a:defRPr>
            </a:lvl1pPr>
          </a:lstStyle>
          <a:p>
            <a:pPr algn="l"/>
            <a:r>
              <a:rPr lang="en-AU" dirty="0"/>
              <a:t> presentation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14">
            <a:extLst>
              <a:ext uri="{28A0092B-C50C-407E-A947-70E740481C1C}">
                <a14:useLocalDpi xmlns:a14="http://schemas.microsoft.com/office/drawing/2010/main" val="0"/>
              </a:ext>
            </a:extLst>
          </a:blip>
          <a:srcRect b="75160"/>
          <a:stretch/>
        </p:blipFill>
        <p:spPr>
          <a:xfrm>
            <a:off x="0" y="0"/>
            <a:ext cx="9144000" cy="1065213"/>
          </a:xfrm>
          <a:prstGeom prst="rect">
            <a:avLst/>
          </a:prstGeom>
        </p:spPr>
      </p:pic>
      <p:sp>
        <p:nvSpPr>
          <p:cNvPr id="1027" name="Title Placeholder 1"/>
          <p:cNvSpPr>
            <a:spLocks noGrp="1"/>
          </p:cNvSpPr>
          <p:nvPr>
            <p:ph type="title"/>
          </p:nvPr>
        </p:nvSpPr>
        <p:spPr bwMode="auto">
          <a:xfrm>
            <a:off x="717551" y="152401"/>
            <a:ext cx="6998482" cy="533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AU" dirty="0"/>
              <a:t>Click to edit Master title style</a:t>
            </a:r>
          </a:p>
        </p:txBody>
      </p:sp>
      <p:sp>
        <p:nvSpPr>
          <p:cNvPr id="1028" name="Text Placeholder 2"/>
          <p:cNvSpPr>
            <a:spLocks noGrp="1"/>
          </p:cNvSpPr>
          <p:nvPr>
            <p:ph type="body" idx="1"/>
          </p:nvPr>
        </p:nvSpPr>
        <p:spPr bwMode="auto">
          <a:xfrm>
            <a:off x="717550" y="1238251"/>
            <a:ext cx="7969250" cy="49244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p>
          <a:p>
            <a:pPr lvl="4"/>
            <a:endParaRPr lang="en-AU" dirty="0"/>
          </a:p>
        </p:txBody>
      </p:sp>
      <p:sp>
        <p:nvSpPr>
          <p:cNvPr id="6" name="Slide Number Placeholder 5"/>
          <p:cNvSpPr>
            <a:spLocks noGrp="1"/>
          </p:cNvSpPr>
          <p:nvPr>
            <p:ph type="sldNum" sz="quarter" idx="4"/>
          </p:nvPr>
        </p:nvSpPr>
        <p:spPr>
          <a:xfrm>
            <a:off x="8032750" y="6504226"/>
            <a:ext cx="527050" cy="254827"/>
          </a:xfrm>
          <a:prstGeom prst="rect">
            <a:avLst/>
          </a:prstGeom>
        </p:spPr>
        <p:txBody>
          <a:bodyPr vert="horz" lIns="0" tIns="0" rIns="0" bIns="0" rtlCol="0" anchor="b"/>
          <a:lstStyle>
            <a:lvl1pPr algn="r" fontAlgn="auto">
              <a:spcBef>
                <a:spcPts val="0"/>
              </a:spcBef>
              <a:spcAft>
                <a:spcPts val="0"/>
              </a:spcAft>
              <a:defRPr sz="900">
                <a:solidFill>
                  <a:schemeClr val="accent5"/>
                </a:solidFill>
                <a:latin typeface="+mj-lt"/>
                <a:cs typeface="+mn-cs"/>
              </a:defRPr>
            </a:lvl1pPr>
          </a:lstStyle>
          <a:p>
            <a:pPr>
              <a:defRPr/>
            </a:pPr>
            <a:fld id="{FE9FC7B9-A4F0-4C3E-BA52-65D32DB1AC45}" type="slidenum">
              <a:rPr lang="en-US" smtClean="0"/>
              <a:pPr>
                <a:defRPr/>
              </a:pPr>
              <a:t>‹#›</a:t>
            </a:fld>
            <a:endParaRPr lang="en-US" dirty="0"/>
          </a:p>
        </p:txBody>
      </p:sp>
      <p:pic>
        <p:nvPicPr>
          <p:cNvPr id="9" name="Picture 5" descr="ABT Logo_WhiteBlue.eps"/>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83426" y="300116"/>
            <a:ext cx="936000" cy="292608"/>
          </a:xfrm>
          <a:prstGeom prst="rect">
            <a:avLst/>
          </a:prstGeom>
          <a:noFill/>
          <a:ln w="9525">
            <a:noFill/>
            <a:miter lim="800000"/>
            <a:headEnd/>
            <a:tailEnd/>
          </a:ln>
        </p:spPr>
      </p:pic>
      <p:sp>
        <p:nvSpPr>
          <p:cNvPr id="5" name="Date Placeholder 4"/>
          <p:cNvSpPr>
            <a:spLocks noGrp="1"/>
          </p:cNvSpPr>
          <p:nvPr>
            <p:ph type="dt" sz="half" idx="2"/>
          </p:nvPr>
        </p:nvSpPr>
        <p:spPr>
          <a:xfrm>
            <a:off x="732772" y="6504226"/>
            <a:ext cx="958241" cy="254827"/>
          </a:xfrm>
          <a:prstGeom prst="rect">
            <a:avLst/>
          </a:prstGeom>
        </p:spPr>
        <p:txBody>
          <a:bodyPr vert="horz" lIns="91440" tIns="45720" rIns="91440" bIns="45720" rtlCol="0" anchor="b"/>
          <a:lstStyle>
            <a:lvl1pPr algn="l">
              <a:defRPr sz="900">
                <a:solidFill>
                  <a:schemeClr val="tx1">
                    <a:tint val="75000"/>
                  </a:schemeClr>
                </a:solidFill>
                <a:latin typeface="+mj-lt"/>
              </a:defRPr>
            </a:lvl1pPr>
          </a:lstStyle>
          <a:p>
            <a:r>
              <a:rPr lang="en-AU" dirty="0"/>
              <a:t>©  </a:t>
            </a:r>
            <a:fld id="{03BDC0DA-19CB-4FC9-978E-F98EA142B839}" type="datetime1">
              <a:rPr lang="en-AU" smtClean="0"/>
              <a:pPr/>
              <a:t>25/11/2016</a:t>
            </a:fld>
            <a:endParaRPr lang="en-AU" dirty="0"/>
          </a:p>
        </p:txBody>
      </p:sp>
      <p:sp>
        <p:nvSpPr>
          <p:cNvPr id="7" name="Footer Placeholder 6"/>
          <p:cNvSpPr>
            <a:spLocks noGrp="1"/>
          </p:cNvSpPr>
          <p:nvPr>
            <p:ph type="ftr" sz="quarter" idx="3"/>
          </p:nvPr>
        </p:nvSpPr>
        <p:spPr>
          <a:xfrm>
            <a:off x="1691013" y="6504226"/>
            <a:ext cx="4604359" cy="254827"/>
          </a:xfrm>
          <a:prstGeom prst="rect">
            <a:avLst/>
          </a:prstGeom>
        </p:spPr>
        <p:txBody>
          <a:bodyPr vert="horz" lIns="91440" tIns="45720" rIns="91440" bIns="45720" rtlCol="0" anchor="b"/>
          <a:lstStyle>
            <a:lvl1pPr algn="ctr">
              <a:defRPr sz="900">
                <a:solidFill>
                  <a:schemeClr val="accent5"/>
                </a:solidFill>
                <a:latin typeface="+mj-lt"/>
              </a:defRPr>
            </a:lvl1pPr>
          </a:lstStyle>
          <a:p>
            <a:pPr algn="l"/>
            <a:r>
              <a:rPr lang="en-AU"/>
              <a:t> presentation title</a:t>
            </a:r>
            <a:endParaRPr lang="en-AU" dirty="0"/>
          </a:p>
        </p:txBody>
      </p:sp>
      <p:sp>
        <p:nvSpPr>
          <p:cNvPr id="3" name="Rectangle 2"/>
          <p:cNvSpPr/>
          <p:nvPr userDrawn="1"/>
        </p:nvSpPr>
        <p:spPr>
          <a:xfrm>
            <a:off x="-12526" y="6330071"/>
            <a:ext cx="9172575" cy="144000"/>
          </a:xfrm>
          <a:custGeom>
            <a:avLst/>
            <a:gdLst>
              <a:gd name="connsiteX0" fmla="*/ 0 w 9144000"/>
              <a:gd name="connsiteY0" fmla="*/ 0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0 h 436563"/>
              <a:gd name="connsiteX0" fmla="*/ 0 w 9144000"/>
              <a:gd name="connsiteY0" fmla="*/ 375781 h 436563"/>
              <a:gd name="connsiteX1" fmla="*/ 9144000 w 9144000"/>
              <a:gd name="connsiteY1" fmla="*/ 0 h 436563"/>
              <a:gd name="connsiteX2" fmla="*/ 9144000 w 9144000"/>
              <a:gd name="connsiteY2" fmla="*/ 436563 h 436563"/>
              <a:gd name="connsiteX3" fmla="*/ 0 w 9144000"/>
              <a:gd name="connsiteY3" fmla="*/ 436563 h 436563"/>
              <a:gd name="connsiteX4" fmla="*/ 0 w 9144000"/>
              <a:gd name="connsiteY4" fmla="*/ 375781 h 436563"/>
              <a:gd name="connsiteX0" fmla="*/ 0 w 9156526"/>
              <a:gd name="connsiteY0" fmla="*/ 375781 h 436563"/>
              <a:gd name="connsiteX1" fmla="*/ 9144000 w 9156526"/>
              <a:gd name="connsiteY1" fmla="*/ 0 h 436563"/>
              <a:gd name="connsiteX2" fmla="*/ 9156526 w 9156526"/>
              <a:gd name="connsiteY2" fmla="*/ 135938 h 436563"/>
              <a:gd name="connsiteX3" fmla="*/ 0 w 9156526"/>
              <a:gd name="connsiteY3" fmla="*/ 436563 h 436563"/>
              <a:gd name="connsiteX4" fmla="*/ 0 w 9156526"/>
              <a:gd name="connsiteY4" fmla="*/ 375781 h 436563"/>
              <a:gd name="connsiteX0" fmla="*/ 0 w 9172575"/>
              <a:gd name="connsiteY0" fmla="*/ 385307 h 446089"/>
              <a:gd name="connsiteX1" fmla="*/ 9172575 w 9172575"/>
              <a:gd name="connsiteY1" fmla="*/ 0 h 446089"/>
              <a:gd name="connsiteX2" fmla="*/ 9156526 w 9172575"/>
              <a:gd name="connsiteY2" fmla="*/ 145464 h 446089"/>
              <a:gd name="connsiteX3" fmla="*/ 0 w 9172575"/>
              <a:gd name="connsiteY3" fmla="*/ 446089 h 446089"/>
              <a:gd name="connsiteX4" fmla="*/ 0 w 9172575"/>
              <a:gd name="connsiteY4" fmla="*/ 385307 h 446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2575" h="446089">
                <a:moveTo>
                  <a:pt x="0" y="385307"/>
                </a:moveTo>
                <a:lnTo>
                  <a:pt x="9172575" y="0"/>
                </a:lnTo>
                <a:lnTo>
                  <a:pt x="9156526" y="145464"/>
                </a:lnTo>
                <a:lnTo>
                  <a:pt x="0" y="446089"/>
                </a:lnTo>
                <a:lnTo>
                  <a:pt x="0" y="385307"/>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cSld>
  <p:clrMap bg1="lt1" tx1="dk1" bg2="lt2" tx2="dk2" accent1="accent1" accent2="accent2" accent3="accent3" accent4="accent4" accent5="accent5" accent6="accent6" hlink="hlink" folHlink="folHlink"/>
  <p:sldLayoutIdLst>
    <p:sldLayoutId id="2147483656" r:id="rId1"/>
    <p:sldLayoutId id="2147483670" r:id="rId2"/>
    <p:sldLayoutId id="2147483657" r:id="rId3"/>
    <p:sldLayoutId id="2147483668" r:id="rId4"/>
    <p:sldLayoutId id="2147483671" r:id="rId5"/>
    <p:sldLayoutId id="2147483663" r:id="rId6"/>
    <p:sldLayoutId id="2147483664" r:id="rId7"/>
    <p:sldLayoutId id="2147483658" r:id="rId8"/>
    <p:sldLayoutId id="2147483659" r:id="rId9"/>
    <p:sldLayoutId id="2147483660" r:id="rId10"/>
    <p:sldLayoutId id="2147483665" r:id="rId11"/>
    <p:sldLayoutId id="2147483666" r:id="rId12"/>
  </p:sldLayoutIdLst>
  <p:hf hdr="0"/>
  <p:txStyles>
    <p:titleStyle>
      <a:lvl1pPr algn="l" defTabSz="457200" rtl="0" eaLnBrk="0" fontAlgn="base" hangingPunct="0">
        <a:spcBef>
          <a:spcPct val="0"/>
        </a:spcBef>
        <a:spcAft>
          <a:spcPct val="0"/>
        </a:spcAft>
        <a:defRPr sz="2800" b="1" kern="1200">
          <a:solidFill>
            <a:schemeClr val="bg1"/>
          </a:solidFill>
          <a:latin typeface="+mj-lt"/>
          <a:ea typeface="+mj-ea"/>
          <a:cs typeface="Arial"/>
        </a:defRPr>
      </a:lvl1pPr>
      <a:lvl2pPr algn="l" defTabSz="457200" rtl="0" eaLnBrk="0" fontAlgn="base" hangingPunct="0">
        <a:spcBef>
          <a:spcPct val="0"/>
        </a:spcBef>
        <a:spcAft>
          <a:spcPct val="0"/>
        </a:spcAft>
        <a:defRPr sz="3200" b="1">
          <a:solidFill>
            <a:schemeClr val="bg1"/>
          </a:solidFill>
          <a:latin typeface="Arial" charset="0"/>
          <a:cs typeface="Arial" charset="0"/>
        </a:defRPr>
      </a:lvl2pPr>
      <a:lvl3pPr algn="l" defTabSz="457200" rtl="0" eaLnBrk="0" fontAlgn="base" hangingPunct="0">
        <a:spcBef>
          <a:spcPct val="0"/>
        </a:spcBef>
        <a:spcAft>
          <a:spcPct val="0"/>
        </a:spcAft>
        <a:defRPr sz="3200" b="1">
          <a:solidFill>
            <a:schemeClr val="bg1"/>
          </a:solidFill>
          <a:latin typeface="Arial" charset="0"/>
          <a:cs typeface="Arial" charset="0"/>
        </a:defRPr>
      </a:lvl3pPr>
      <a:lvl4pPr algn="l" defTabSz="457200" rtl="0" eaLnBrk="0" fontAlgn="base" hangingPunct="0">
        <a:spcBef>
          <a:spcPct val="0"/>
        </a:spcBef>
        <a:spcAft>
          <a:spcPct val="0"/>
        </a:spcAft>
        <a:defRPr sz="3200" b="1">
          <a:solidFill>
            <a:schemeClr val="bg1"/>
          </a:solidFill>
          <a:latin typeface="Arial" charset="0"/>
          <a:cs typeface="Arial" charset="0"/>
        </a:defRPr>
      </a:lvl4pPr>
      <a:lvl5pPr algn="l" defTabSz="457200" rtl="0" eaLnBrk="0" fontAlgn="base" hangingPunct="0">
        <a:spcBef>
          <a:spcPct val="0"/>
        </a:spcBef>
        <a:spcAft>
          <a:spcPct val="0"/>
        </a:spcAft>
        <a:defRPr sz="3200" b="1">
          <a:solidFill>
            <a:schemeClr val="bg1"/>
          </a:solidFill>
          <a:latin typeface="Arial" charset="0"/>
          <a:cs typeface="Arial" charset="0"/>
        </a:defRPr>
      </a:lvl5pPr>
      <a:lvl6pPr marL="457200" algn="l" defTabSz="457200" rtl="0" fontAlgn="base">
        <a:spcBef>
          <a:spcPct val="0"/>
        </a:spcBef>
        <a:spcAft>
          <a:spcPct val="0"/>
        </a:spcAft>
        <a:defRPr sz="3200" b="1">
          <a:solidFill>
            <a:schemeClr val="bg1"/>
          </a:solidFill>
          <a:latin typeface="Arial" charset="0"/>
          <a:cs typeface="Arial" charset="0"/>
        </a:defRPr>
      </a:lvl6pPr>
      <a:lvl7pPr marL="914400" algn="l" defTabSz="457200" rtl="0" fontAlgn="base">
        <a:spcBef>
          <a:spcPct val="0"/>
        </a:spcBef>
        <a:spcAft>
          <a:spcPct val="0"/>
        </a:spcAft>
        <a:defRPr sz="3200" b="1">
          <a:solidFill>
            <a:schemeClr val="bg1"/>
          </a:solidFill>
          <a:latin typeface="Arial" charset="0"/>
          <a:cs typeface="Arial" charset="0"/>
        </a:defRPr>
      </a:lvl7pPr>
      <a:lvl8pPr marL="1371600" algn="l" defTabSz="457200" rtl="0" fontAlgn="base">
        <a:spcBef>
          <a:spcPct val="0"/>
        </a:spcBef>
        <a:spcAft>
          <a:spcPct val="0"/>
        </a:spcAft>
        <a:defRPr sz="3200" b="1">
          <a:solidFill>
            <a:schemeClr val="bg1"/>
          </a:solidFill>
          <a:latin typeface="Arial" charset="0"/>
          <a:cs typeface="Arial" charset="0"/>
        </a:defRPr>
      </a:lvl8pPr>
      <a:lvl9pPr marL="1828800" algn="l" defTabSz="457200" rtl="0" fontAlgn="base">
        <a:spcBef>
          <a:spcPct val="0"/>
        </a:spcBef>
        <a:spcAft>
          <a:spcPct val="0"/>
        </a:spcAft>
        <a:defRPr sz="3200" b="1">
          <a:solidFill>
            <a:schemeClr val="bg1"/>
          </a:solidFill>
          <a:latin typeface="Arial" charset="0"/>
          <a:cs typeface="Arial" charset="0"/>
        </a:defRPr>
      </a:lvl9pPr>
    </p:titleStyle>
    <p:bodyStyle>
      <a:lvl1pPr marL="0" indent="0" algn="l" defTabSz="457200" rtl="0" eaLnBrk="0" fontAlgn="base" hangingPunct="0">
        <a:lnSpc>
          <a:spcPct val="95000"/>
        </a:lnSpc>
        <a:spcBef>
          <a:spcPts val="600"/>
        </a:spcBef>
        <a:spcAft>
          <a:spcPts val="600"/>
        </a:spcAft>
        <a:buClr>
          <a:srgbClr val="429ABC"/>
        </a:buClr>
        <a:defRPr sz="2400" b="1" kern="1200">
          <a:solidFill>
            <a:schemeClr val="accent3"/>
          </a:solidFill>
          <a:latin typeface="+mj-lt"/>
          <a:ea typeface="+mn-ea"/>
          <a:cs typeface="+mn-cs"/>
        </a:defRPr>
      </a:lvl1pPr>
      <a:lvl2pPr marL="358775" indent="-271463" algn="l" defTabSz="457200" rtl="0" eaLnBrk="0" fontAlgn="base" hangingPunct="0">
        <a:lnSpc>
          <a:spcPct val="95000"/>
        </a:lnSpc>
        <a:spcBef>
          <a:spcPts val="500"/>
        </a:spcBef>
        <a:spcAft>
          <a:spcPts val="500"/>
        </a:spcAft>
        <a:buClr>
          <a:srgbClr val="429ABC"/>
        </a:buClr>
        <a:buSzPct val="75000"/>
        <a:buFontTx/>
        <a:buBlip>
          <a:blip r:embed="rId16"/>
        </a:buBlip>
        <a:defRPr sz="2000" kern="1200">
          <a:solidFill>
            <a:srgbClr val="404040"/>
          </a:solidFill>
          <a:latin typeface="+mn-lt"/>
          <a:ea typeface="+mn-ea"/>
          <a:cs typeface="+mn-cs"/>
        </a:defRPr>
      </a:lvl2pPr>
      <a:lvl3pPr marL="539750" indent="-198000" algn="l" defTabSz="457200" rtl="0" eaLnBrk="0" fontAlgn="base" hangingPunct="0">
        <a:lnSpc>
          <a:spcPct val="95000"/>
        </a:lnSpc>
        <a:spcBef>
          <a:spcPts val="400"/>
        </a:spcBef>
        <a:spcAft>
          <a:spcPts val="400"/>
        </a:spcAft>
        <a:buClr>
          <a:srgbClr val="429ABC"/>
        </a:buClr>
        <a:buSzPct val="67000"/>
        <a:buFontTx/>
        <a:buBlip>
          <a:blip r:embed="rId16"/>
        </a:buBlip>
        <a:defRPr kern="1200">
          <a:solidFill>
            <a:srgbClr val="404040"/>
          </a:solidFill>
          <a:latin typeface="+mn-lt"/>
          <a:ea typeface="+mn-ea"/>
          <a:cs typeface="+mn-cs"/>
        </a:defRPr>
      </a:lvl3pPr>
      <a:lvl4pPr marL="719138" indent="-179388" algn="l" defTabSz="457200" rtl="0" eaLnBrk="0" fontAlgn="base" hangingPunct="0">
        <a:lnSpc>
          <a:spcPct val="95000"/>
        </a:lnSpc>
        <a:spcBef>
          <a:spcPts val="300"/>
        </a:spcBef>
        <a:spcAft>
          <a:spcPts val="300"/>
        </a:spcAft>
        <a:buClr>
          <a:schemeClr val="accent3"/>
        </a:buClr>
        <a:buFont typeface="Calibri" panose="020F0502020204030204" pitchFamily="34" charset="0"/>
        <a:buChar char="◦"/>
        <a:defRPr kern="1200">
          <a:solidFill>
            <a:srgbClr val="404040"/>
          </a:solidFill>
          <a:latin typeface="+mn-lt"/>
          <a:ea typeface="+mn-ea"/>
          <a:cs typeface="+mn-cs"/>
        </a:defRPr>
      </a:lvl4pPr>
      <a:lvl5pPr marL="898525" indent="-179388" algn="l" defTabSz="457200" rtl="0" eaLnBrk="0" fontAlgn="base" hangingPunct="0">
        <a:lnSpc>
          <a:spcPct val="95000"/>
        </a:lnSpc>
        <a:spcBef>
          <a:spcPts val="200"/>
        </a:spcBef>
        <a:spcAft>
          <a:spcPts val="200"/>
        </a:spcAft>
        <a:buClr>
          <a:schemeClr val="accent3"/>
        </a:buClr>
        <a:buFont typeface="Calibri" panose="020F0502020204030204" pitchFamily="34" charset="0"/>
        <a:buChar char="-"/>
        <a:defRPr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A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terradurabrakes.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3.xml"/><Relationship Id="rId7" Type="http://schemas.openxmlformats.org/officeDocument/2006/relationships/image" Target="../media/image13.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5.jpeg"/><Relationship Id="rId4" Type="http://schemas.openxmlformats.org/officeDocument/2006/relationships/diagramQuickStyle" Target="../diagrams/quickStyle3.xml"/><Relationship Id="rId9"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a:t>Advanced Braking Technology Limited</a:t>
            </a:r>
          </a:p>
        </p:txBody>
      </p:sp>
      <p:sp>
        <p:nvSpPr>
          <p:cNvPr id="11266" name="Subtitle 4"/>
          <p:cNvSpPr>
            <a:spLocks noGrp="1"/>
          </p:cNvSpPr>
          <p:nvPr>
            <p:ph type="subTitle" idx="1"/>
          </p:nvPr>
        </p:nvSpPr>
        <p:spPr>
          <a:xfrm>
            <a:off x="1590673" y="5717015"/>
            <a:ext cx="5962650" cy="429685"/>
          </a:xfrm>
        </p:spPr>
        <p:txBody>
          <a:bodyPr/>
          <a:lstStyle/>
          <a:p>
            <a:r>
              <a:rPr lang="en-AU" altLang="en-US" sz="3200" dirty="0"/>
              <a:t>Annual General Meeting 2016</a:t>
            </a:r>
          </a:p>
          <a:p>
            <a:r>
              <a:rPr lang="en-AU" altLang="en-US" sz="3200" dirty="0"/>
              <a:t> </a:t>
            </a:r>
            <a:endParaRPr lang="en-US" sz="3200" dirty="0"/>
          </a:p>
        </p:txBody>
      </p:sp>
    </p:spTree>
    <p:extLst>
      <p:ext uri="{BB962C8B-B14F-4D97-AF65-F5344CB8AC3E}">
        <p14:creationId xmlns:p14="http://schemas.microsoft.com/office/powerpoint/2010/main" val="3598048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3</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10</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938032167"/>
              </p:ext>
            </p:extLst>
          </p:nvPr>
        </p:nvGraphicFramePr>
        <p:xfrm>
          <a:off x="355601" y="1054096"/>
          <a:ext cx="8407399" cy="5105403"/>
        </p:xfrm>
        <a:graphic>
          <a:graphicData uri="http://schemas.openxmlformats.org/drawingml/2006/table">
            <a:tbl>
              <a:tblPr>
                <a:tableStyleId>{5C22544A-7EE6-4342-B048-85BDC9FD1C3A}</a:tableStyleId>
              </a:tblPr>
              <a:tblGrid>
                <a:gridCol w="346669">
                  <a:extLst>
                    <a:ext uri="{9D8B030D-6E8A-4147-A177-3AD203B41FA5}">
                      <a16:colId xmlns:a16="http://schemas.microsoft.com/office/drawing/2014/main" val="20000"/>
                    </a:ext>
                  </a:extLst>
                </a:gridCol>
                <a:gridCol w="3537423">
                  <a:extLst>
                    <a:ext uri="{9D8B030D-6E8A-4147-A177-3AD203B41FA5}">
                      <a16:colId xmlns:a16="http://schemas.microsoft.com/office/drawing/2014/main" val="20001"/>
                    </a:ext>
                  </a:extLst>
                </a:gridCol>
                <a:gridCol w="1507769">
                  <a:extLst>
                    <a:ext uri="{9D8B030D-6E8A-4147-A177-3AD203B41FA5}">
                      <a16:colId xmlns:a16="http://schemas.microsoft.com/office/drawing/2014/main" val="20002"/>
                    </a:ext>
                  </a:extLst>
                </a:gridCol>
                <a:gridCol w="1507769">
                  <a:extLst>
                    <a:ext uri="{9D8B030D-6E8A-4147-A177-3AD203B41FA5}">
                      <a16:colId xmlns:a16="http://schemas.microsoft.com/office/drawing/2014/main" val="20003"/>
                    </a:ext>
                  </a:extLst>
                </a:gridCol>
                <a:gridCol w="1507769">
                  <a:extLst>
                    <a:ext uri="{9D8B030D-6E8A-4147-A177-3AD203B41FA5}">
                      <a16:colId xmlns:a16="http://schemas.microsoft.com/office/drawing/2014/main" val="20004"/>
                    </a:ext>
                  </a:extLst>
                </a:gridCol>
              </a:tblGrid>
              <a:tr h="555559">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3:</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68738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marL="0" algn="l" defTabSz="457200" rtl="0" eaLnBrk="1" fontAlgn="ctr" latinLnBrk="0" hangingPunct="1"/>
                      <a:r>
                        <a:rPr lang="en-AU" sz="1600" b="1" u="none" strike="noStrike" kern="1200" dirty="0">
                          <a:solidFill>
                            <a:schemeClr val="dk1"/>
                          </a:solidFill>
                          <a:effectLst/>
                          <a:latin typeface="+mn-lt"/>
                          <a:ea typeface="+mn-ea"/>
                          <a:cs typeface="+mn-cs"/>
                        </a:rPr>
                        <a:t>Ratification of prior issue of Placement Shares under Listing Rule 7.1</a:t>
                      </a: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29104">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61380">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29104">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159,217,455</a:t>
                      </a:r>
                    </a:p>
                  </a:txBody>
                  <a:tcPr marL="9525" marR="9525" marT="9525" marB="0" anchor="b"/>
                </a:tc>
                <a:tc>
                  <a:txBody>
                    <a:bodyPr/>
                    <a:lstStyle/>
                    <a:p>
                      <a:pPr algn="r" fontAlgn="b"/>
                      <a:r>
                        <a:rPr lang="en-AU" sz="1600" b="0" i="0" u="none" strike="noStrike" dirty="0">
                          <a:solidFill>
                            <a:srgbClr val="000000"/>
                          </a:solidFill>
                          <a:effectLst/>
                          <a:latin typeface="Calibri"/>
                        </a:rPr>
                        <a:t>70.22</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29104">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5,179,059</a:t>
                      </a:r>
                    </a:p>
                  </a:txBody>
                  <a:tcPr marL="9525" marR="9525" marT="9525" marB="0" anchor="b"/>
                </a:tc>
                <a:tc>
                  <a:txBody>
                    <a:bodyPr/>
                    <a:lstStyle/>
                    <a:p>
                      <a:pPr algn="r" fontAlgn="b"/>
                      <a:r>
                        <a:rPr lang="en-AU" sz="1600" b="0" i="0" u="none" strike="noStrike" dirty="0">
                          <a:solidFill>
                            <a:srgbClr val="000000"/>
                          </a:solidFill>
                          <a:effectLst/>
                          <a:latin typeface="Calibri"/>
                        </a:rPr>
                        <a:t>2.28</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29104">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62,366,561</a:t>
                      </a:r>
                    </a:p>
                  </a:txBody>
                  <a:tcPr marL="9525" marR="9525" marT="9525" marB="0" anchor="b"/>
                </a:tc>
                <a:tc>
                  <a:txBody>
                    <a:bodyPr/>
                    <a:lstStyle/>
                    <a:p>
                      <a:pPr algn="r" fontAlgn="b"/>
                      <a:r>
                        <a:rPr lang="en-AU" sz="1600" b="0" i="0" u="none" strike="noStrike" dirty="0">
                          <a:solidFill>
                            <a:srgbClr val="000000"/>
                          </a:solidFill>
                          <a:effectLst/>
                          <a:latin typeface="Calibri"/>
                        </a:rPr>
                        <a:t>27.5</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29104">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660,863</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5555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676664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4</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11</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024399434"/>
              </p:ext>
            </p:extLst>
          </p:nvPr>
        </p:nvGraphicFramePr>
        <p:xfrm>
          <a:off x="368299" y="1041398"/>
          <a:ext cx="8420100" cy="5092705"/>
        </p:xfrm>
        <a:graphic>
          <a:graphicData uri="http://schemas.openxmlformats.org/drawingml/2006/table">
            <a:tbl>
              <a:tblPr>
                <a:tableStyleId>{5C22544A-7EE6-4342-B048-85BDC9FD1C3A}</a:tableStyleId>
              </a:tblPr>
              <a:tblGrid>
                <a:gridCol w="371403">
                  <a:extLst>
                    <a:ext uri="{9D8B030D-6E8A-4147-A177-3AD203B41FA5}">
                      <a16:colId xmlns:a16="http://schemas.microsoft.com/office/drawing/2014/main" val="20000"/>
                    </a:ext>
                  </a:extLst>
                </a:gridCol>
                <a:gridCol w="3518556">
                  <a:extLst>
                    <a:ext uri="{9D8B030D-6E8A-4147-A177-3AD203B41FA5}">
                      <a16:colId xmlns:a16="http://schemas.microsoft.com/office/drawing/2014/main" val="20001"/>
                    </a:ext>
                  </a:extLst>
                </a:gridCol>
                <a:gridCol w="1510047">
                  <a:extLst>
                    <a:ext uri="{9D8B030D-6E8A-4147-A177-3AD203B41FA5}">
                      <a16:colId xmlns:a16="http://schemas.microsoft.com/office/drawing/2014/main" val="20002"/>
                    </a:ext>
                  </a:extLst>
                </a:gridCol>
                <a:gridCol w="1510047">
                  <a:extLst>
                    <a:ext uri="{9D8B030D-6E8A-4147-A177-3AD203B41FA5}">
                      <a16:colId xmlns:a16="http://schemas.microsoft.com/office/drawing/2014/main" val="20003"/>
                    </a:ext>
                  </a:extLst>
                </a:gridCol>
                <a:gridCol w="1510047">
                  <a:extLst>
                    <a:ext uri="{9D8B030D-6E8A-4147-A177-3AD203B41FA5}">
                      <a16:colId xmlns:a16="http://schemas.microsoft.com/office/drawing/2014/main" val="20004"/>
                    </a:ext>
                  </a:extLst>
                </a:gridCol>
              </a:tblGrid>
              <a:tr h="554177">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4:</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68567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marL="0" algn="l" defTabSz="457200" rtl="0" eaLnBrk="1" fontAlgn="ctr" latinLnBrk="0" hangingPunct="1"/>
                      <a:r>
                        <a:rPr lang="en-AU" sz="1600" b="1" u="none" strike="noStrike" kern="1200" dirty="0">
                          <a:solidFill>
                            <a:schemeClr val="dk1"/>
                          </a:solidFill>
                          <a:effectLst/>
                          <a:latin typeface="+mn-lt"/>
                          <a:ea typeface="+mn-ea"/>
                          <a:cs typeface="+mn-cs"/>
                        </a:rPr>
                        <a:t>Ratification of prior issue of Placement Shares under Listing Rule 7.1A</a:t>
                      </a: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5973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159,117,455</a:t>
                      </a:r>
                    </a:p>
                  </a:txBody>
                  <a:tcPr marL="9525" marR="9525" marT="9525" marB="0" anchor="b"/>
                </a:tc>
                <a:tc>
                  <a:txBody>
                    <a:bodyPr/>
                    <a:lstStyle/>
                    <a:p>
                      <a:pPr algn="r" fontAlgn="b"/>
                      <a:r>
                        <a:rPr lang="en-AU" sz="1600" b="0" i="0" u="none" strike="noStrike" dirty="0">
                          <a:solidFill>
                            <a:srgbClr val="000000"/>
                          </a:solidFill>
                          <a:effectLst/>
                          <a:latin typeface="Calibri"/>
                        </a:rPr>
                        <a:t>70.17</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5,179,059</a:t>
                      </a:r>
                    </a:p>
                  </a:txBody>
                  <a:tcPr marL="9525" marR="9525" marT="9525" marB="0" anchor="b"/>
                </a:tc>
                <a:tc>
                  <a:txBody>
                    <a:bodyPr/>
                    <a:lstStyle/>
                    <a:p>
                      <a:pPr algn="r" fontAlgn="b"/>
                      <a:r>
                        <a:rPr lang="en-AU" sz="1600" b="0" i="0" u="none" strike="noStrike" dirty="0">
                          <a:solidFill>
                            <a:srgbClr val="000000"/>
                          </a:solidFill>
                          <a:effectLst/>
                          <a:latin typeface="Calibri"/>
                        </a:rPr>
                        <a:t>2.28</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62,466,561</a:t>
                      </a:r>
                    </a:p>
                  </a:txBody>
                  <a:tcPr marL="9525" marR="9525" marT="9525" marB="0" anchor="b"/>
                </a:tc>
                <a:tc>
                  <a:txBody>
                    <a:bodyPr/>
                    <a:lstStyle/>
                    <a:p>
                      <a:pPr algn="r" fontAlgn="b"/>
                      <a:r>
                        <a:rPr lang="en-AU" sz="1600" b="0" i="0" u="none" strike="noStrike" dirty="0">
                          <a:solidFill>
                            <a:srgbClr val="000000"/>
                          </a:solidFill>
                          <a:effectLst/>
                          <a:latin typeface="Calibri"/>
                        </a:rPr>
                        <a:t>27.55</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660,863</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541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74748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5</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12</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25199826"/>
              </p:ext>
            </p:extLst>
          </p:nvPr>
        </p:nvGraphicFramePr>
        <p:xfrm>
          <a:off x="381000" y="1092200"/>
          <a:ext cx="8369302" cy="4965700"/>
        </p:xfrm>
        <a:graphic>
          <a:graphicData uri="http://schemas.openxmlformats.org/drawingml/2006/table">
            <a:tbl>
              <a:tblPr>
                <a:tableStyleId>{5C22544A-7EE6-4342-B048-85BDC9FD1C3A}</a:tableStyleId>
              </a:tblPr>
              <a:tblGrid>
                <a:gridCol w="369163">
                  <a:extLst>
                    <a:ext uri="{9D8B030D-6E8A-4147-A177-3AD203B41FA5}">
                      <a16:colId xmlns:a16="http://schemas.microsoft.com/office/drawing/2014/main" val="20000"/>
                    </a:ext>
                  </a:extLst>
                </a:gridCol>
                <a:gridCol w="3497328">
                  <a:extLst>
                    <a:ext uri="{9D8B030D-6E8A-4147-A177-3AD203B41FA5}">
                      <a16:colId xmlns:a16="http://schemas.microsoft.com/office/drawing/2014/main" val="20001"/>
                    </a:ext>
                  </a:extLst>
                </a:gridCol>
                <a:gridCol w="1500937">
                  <a:extLst>
                    <a:ext uri="{9D8B030D-6E8A-4147-A177-3AD203B41FA5}">
                      <a16:colId xmlns:a16="http://schemas.microsoft.com/office/drawing/2014/main" val="20002"/>
                    </a:ext>
                  </a:extLst>
                </a:gridCol>
                <a:gridCol w="1500937">
                  <a:extLst>
                    <a:ext uri="{9D8B030D-6E8A-4147-A177-3AD203B41FA5}">
                      <a16:colId xmlns:a16="http://schemas.microsoft.com/office/drawing/2014/main" val="20003"/>
                    </a:ext>
                  </a:extLst>
                </a:gridCol>
                <a:gridCol w="1500937">
                  <a:extLst>
                    <a:ext uri="{9D8B030D-6E8A-4147-A177-3AD203B41FA5}">
                      <a16:colId xmlns:a16="http://schemas.microsoft.com/office/drawing/2014/main" val="20004"/>
                    </a:ext>
                  </a:extLst>
                </a:gridCol>
              </a:tblGrid>
              <a:tr h="554679">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5:</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5467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marL="0" algn="l" defTabSz="457200" rtl="0" eaLnBrk="1" fontAlgn="ctr" latinLnBrk="0" hangingPunct="1"/>
                      <a:r>
                        <a:rPr lang="en-AU" sz="1600" b="1" u="none" strike="noStrike" kern="1200" dirty="0">
                          <a:solidFill>
                            <a:schemeClr val="dk1"/>
                          </a:solidFill>
                          <a:effectLst/>
                          <a:latin typeface="+mn-lt"/>
                          <a:ea typeface="+mn-ea"/>
                          <a:cs typeface="+mn-cs"/>
                        </a:rPr>
                        <a:t>Approval of the Performance Rights Plan</a:t>
                      </a: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282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60333">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282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337,037,387</a:t>
                      </a:r>
                    </a:p>
                  </a:txBody>
                  <a:tcPr marL="9525" marR="9525" marT="9525" marB="0" anchor="b"/>
                </a:tc>
                <a:tc>
                  <a:txBody>
                    <a:bodyPr/>
                    <a:lstStyle/>
                    <a:p>
                      <a:pPr algn="r" fontAlgn="b"/>
                      <a:r>
                        <a:rPr lang="en-AU" sz="1600" b="0" i="0" u="none" strike="noStrike" dirty="0">
                          <a:solidFill>
                            <a:srgbClr val="000000"/>
                          </a:solidFill>
                          <a:effectLst/>
                          <a:latin typeface="Calibri"/>
                        </a:rPr>
                        <a:t>72.38</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282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121,279,343</a:t>
                      </a:r>
                    </a:p>
                  </a:txBody>
                  <a:tcPr marL="9525" marR="9525" marT="9525" marB="0" anchor="b"/>
                </a:tc>
                <a:tc>
                  <a:txBody>
                    <a:bodyPr/>
                    <a:lstStyle/>
                    <a:p>
                      <a:pPr algn="r" fontAlgn="b"/>
                      <a:r>
                        <a:rPr lang="en-AU" sz="1600" b="0" i="0" u="none" strike="noStrike" dirty="0">
                          <a:solidFill>
                            <a:srgbClr val="000000"/>
                          </a:solidFill>
                          <a:effectLst/>
                          <a:latin typeface="Calibri"/>
                        </a:rPr>
                        <a:t>26.05</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282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7,292,579</a:t>
                      </a:r>
                    </a:p>
                  </a:txBody>
                  <a:tcPr marL="9525" marR="9525" marT="9525" marB="0" anchor="b"/>
                </a:tc>
                <a:tc>
                  <a:txBody>
                    <a:bodyPr/>
                    <a:lstStyle/>
                    <a:p>
                      <a:pPr algn="r" fontAlgn="b"/>
                      <a:r>
                        <a:rPr lang="en-AU" sz="1600" b="0" i="0" u="none" strike="noStrike" dirty="0">
                          <a:solidFill>
                            <a:srgbClr val="000000"/>
                          </a:solidFill>
                          <a:effectLst/>
                          <a:latin typeface="Calibri"/>
                        </a:rPr>
                        <a:t>1.57</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282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391,848</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5467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8866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6</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13</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2055163115"/>
              </p:ext>
            </p:extLst>
          </p:nvPr>
        </p:nvGraphicFramePr>
        <p:xfrm>
          <a:off x="317500" y="1041398"/>
          <a:ext cx="8483601" cy="5092705"/>
        </p:xfrm>
        <a:graphic>
          <a:graphicData uri="http://schemas.openxmlformats.org/drawingml/2006/table">
            <a:tbl>
              <a:tblPr>
                <a:tableStyleId>{5C22544A-7EE6-4342-B048-85BDC9FD1C3A}</a:tableStyleId>
              </a:tblPr>
              <a:tblGrid>
                <a:gridCol w="374205">
                  <a:extLst>
                    <a:ext uri="{9D8B030D-6E8A-4147-A177-3AD203B41FA5}">
                      <a16:colId xmlns:a16="http://schemas.microsoft.com/office/drawing/2014/main" val="20000"/>
                    </a:ext>
                  </a:extLst>
                </a:gridCol>
                <a:gridCol w="3545091">
                  <a:extLst>
                    <a:ext uri="{9D8B030D-6E8A-4147-A177-3AD203B41FA5}">
                      <a16:colId xmlns:a16="http://schemas.microsoft.com/office/drawing/2014/main" val="20001"/>
                    </a:ext>
                  </a:extLst>
                </a:gridCol>
                <a:gridCol w="1521435">
                  <a:extLst>
                    <a:ext uri="{9D8B030D-6E8A-4147-A177-3AD203B41FA5}">
                      <a16:colId xmlns:a16="http://schemas.microsoft.com/office/drawing/2014/main" val="20002"/>
                    </a:ext>
                  </a:extLst>
                </a:gridCol>
                <a:gridCol w="1521435">
                  <a:extLst>
                    <a:ext uri="{9D8B030D-6E8A-4147-A177-3AD203B41FA5}">
                      <a16:colId xmlns:a16="http://schemas.microsoft.com/office/drawing/2014/main" val="20003"/>
                    </a:ext>
                  </a:extLst>
                </a:gridCol>
                <a:gridCol w="1521435">
                  <a:extLst>
                    <a:ext uri="{9D8B030D-6E8A-4147-A177-3AD203B41FA5}">
                      <a16:colId xmlns:a16="http://schemas.microsoft.com/office/drawing/2014/main" val="20004"/>
                    </a:ext>
                  </a:extLst>
                </a:gridCol>
              </a:tblGrid>
              <a:tr h="554177">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6:</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68567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marL="0" algn="l" defTabSz="457200" rtl="0" eaLnBrk="1" fontAlgn="ctr" latinLnBrk="0" hangingPunct="1"/>
                      <a:r>
                        <a:rPr lang="en-AU" sz="1600" b="1" u="none" strike="noStrike" kern="1200" dirty="0">
                          <a:solidFill>
                            <a:schemeClr val="dk1"/>
                          </a:solidFill>
                          <a:effectLst/>
                          <a:latin typeface="+mn-lt"/>
                          <a:ea typeface="+mn-ea"/>
                          <a:cs typeface="+mn-cs"/>
                        </a:rPr>
                        <a:t>Participation in the Performance Rights Plan by Mr Graeme Sumner</a:t>
                      </a: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5973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351,828,168</a:t>
                      </a:r>
                    </a:p>
                  </a:txBody>
                  <a:tcPr marL="9525" marR="9525" marT="9525" marB="0" anchor="b"/>
                </a:tc>
                <a:tc>
                  <a:txBody>
                    <a:bodyPr/>
                    <a:lstStyle/>
                    <a:p>
                      <a:pPr algn="r" fontAlgn="b"/>
                      <a:r>
                        <a:rPr lang="en-AU" sz="1600" b="0" i="0" u="none" strike="noStrike" dirty="0">
                          <a:solidFill>
                            <a:srgbClr val="000000"/>
                          </a:solidFill>
                          <a:effectLst/>
                          <a:latin typeface="Calibri"/>
                        </a:rPr>
                        <a:t>65.53</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122,717,915</a:t>
                      </a:r>
                    </a:p>
                  </a:txBody>
                  <a:tcPr marL="9525" marR="9525" marT="9525" marB="0" anchor="b"/>
                </a:tc>
                <a:tc>
                  <a:txBody>
                    <a:bodyPr/>
                    <a:lstStyle/>
                    <a:p>
                      <a:pPr algn="r" fontAlgn="b"/>
                      <a:r>
                        <a:rPr lang="en-AU" sz="1600" b="0" i="0" u="none" strike="noStrike" dirty="0">
                          <a:solidFill>
                            <a:srgbClr val="000000"/>
                          </a:solidFill>
                          <a:effectLst/>
                          <a:latin typeface="Calibri"/>
                        </a:rPr>
                        <a:t>22.85</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62,417,989</a:t>
                      </a:r>
                    </a:p>
                  </a:txBody>
                  <a:tcPr marL="9525" marR="9525" marT="9525" marB="0" anchor="b"/>
                </a:tc>
                <a:tc>
                  <a:txBody>
                    <a:bodyPr/>
                    <a:lstStyle/>
                    <a:p>
                      <a:pPr algn="r" fontAlgn="b"/>
                      <a:r>
                        <a:rPr lang="en-AU" sz="1600" b="0" i="0" u="none" strike="noStrike" dirty="0">
                          <a:solidFill>
                            <a:srgbClr val="000000"/>
                          </a:solidFill>
                          <a:effectLst/>
                          <a:latin typeface="Calibri"/>
                        </a:rPr>
                        <a:t>11.62</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277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627,563</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541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752358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7</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14</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23093702"/>
              </p:ext>
            </p:extLst>
          </p:nvPr>
        </p:nvGraphicFramePr>
        <p:xfrm>
          <a:off x="381002" y="1066796"/>
          <a:ext cx="8369298" cy="5092703"/>
        </p:xfrm>
        <a:graphic>
          <a:graphicData uri="http://schemas.openxmlformats.org/drawingml/2006/table">
            <a:tbl>
              <a:tblPr>
                <a:tableStyleId>{5C22544A-7EE6-4342-B048-85BDC9FD1C3A}</a:tableStyleId>
              </a:tblPr>
              <a:tblGrid>
                <a:gridCol w="369162">
                  <a:extLst>
                    <a:ext uri="{9D8B030D-6E8A-4147-A177-3AD203B41FA5}">
                      <a16:colId xmlns:a16="http://schemas.microsoft.com/office/drawing/2014/main" val="20000"/>
                    </a:ext>
                  </a:extLst>
                </a:gridCol>
                <a:gridCol w="3497328">
                  <a:extLst>
                    <a:ext uri="{9D8B030D-6E8A-4147-A177-3AD203B41FA5}">
                      <a16:colId xmlns:a16="http://schemas.microsoft.com/office/drawing/2014/main" val="20001"/>
                    </a:ext>
                  </a:extLst>
                </a:gridCol>
                <a:gridCol w="1500936">
                  <a:extLst>
                    <a:ext uri="{9D8B030D-6E8A-4147-A177-3AD203B41FA5}">
                      <a16:colId xmlns:a16="http://schemas.microsoft.com/office/drawing/2014/main" val="20002"/>
                    </a:ext>
                  </a:extLst>
                </a:gridCol>
                <a:gridCol w="1500936">
                  <a:extLst>
                    <a:ext uri="{9D8B030D-6E8A-4147-A177-3AD203B41FA5}">
                      <a16:colId xmlns:a16="http://schemas.microsoft.com/office/drawing/2014/main" val="20003"/>
                    </a:ext>
                  </a:extLst>
                </a:gridCol>
                <a:gridCol w="1500936">
                  <a:extLst>
                    <a:ext uri="{9D8B030D-6E8A-4147-A177-3AD203B41FA5}">
                      <a16:colId xmlns:a16="http://schemas.microsoft.com/office/drawing/2014/main" val="20004"/>
                    </a:ext>
                  </a:extLst>
                </a:gridCol>
              </a:tblGrid>
              <a:tr h="568866">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7:</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688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algn="l" fontAlgn="ctr"/>
                      <a:r>
                        <a:rPr lang="en-AU" sz="1600" b="1" u="none" strike="noStrike" dirty="0">
                          <a:effectLst/>
                        </a:rPr>
                        <a:t>Approval of 10% Placement Facility</a:t>
                      </a:r>
                      <a:endParaRPr lang="en-AU" sz="1600" b="1" i="0" u="none" strike="noStrike" dirty="0">
                        <a:solidFill>
                          <a:srgbClr val="000000"/>
                        </a:solidFill>
                        <a:effectLst/>
                        <a:latin typeface="Arial"/>
                      </a:endParaRP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17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77220">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417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365,642,419</a:t>
                      </a:r>
                    </a:p>
                  </a:txBody>
                  <a:tcPr marL="9525" marR="9525" marT="9525" marB="0" anchor="b"/>
                </a:tc>
                <a:tc>
                  <a:txBody>
                    <a:bodyPr/>
                    <a:lstStyle/>
                    <a:p>
                      <a:pPr algn="r" fontAlgn="b"/>
                      <a:r>
                        <a:rPr lang="en-AU" sz="1600" b="0" i="0" u="none" strike="noStrike" dirty="0">
                          <a:solidFill>
                            <a:srgbClr val="000000"/>
                          </a:solidFill>
                          <a:effectLst/>
                          <a:latin typeface="Calibri"/>
                        </a:rPr>
                        <a:t>67.02</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17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116,127,807</a:t>
                      </a:r>
                    </a:p>
                  </a:txBody>
                  <a:tcPr marL="9525" marR="9525" marT="9525" marB="0" anchor="b"/>
                </a:tc>
                <a:tc>
                  <a:txBody>
                    <a:bodyPr/>
                    <a:lstStyle/>
                    <a:p>
                      <a:pPr algn="r" fontAlgn="b"/>
                      <a:r>
                        <a:rPr lang="en-AU" sz="1600" b="0" i="0" u="none" strike="noStrike" dirty="0">
                          <a:solidFill>
                            <a:srgbClr val="000000"/>
                          </a:solidFill>
                          <a:effectLst/>
                          <a:latin typeface="Calibri"/>
                        </a:rPr>
                        <a:t>21.28</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417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63,866,561</a:t>
                      </a:r>
                    </a:p>
                  </a:txBody>
                  <a:tcPr marL="9525" marR="9525" marT="9525" marB="0" anchor="b"/>
                </a:tc>
                <a:tc>
                  <a:txBody>
                    <a:bodyPr/>
                    <a:lstStyle/>
                    <a:p>
                      <a:pPr algn="r" fontAlgn="b"/>
                      <a:r>
                        <a:rPr lang="en-AU" sz="1600" b="0" i="0" u="none" strike="noStrike" dirty="0">
                          <a:solidFill>
                            <a:srgbClr val="000000"/>
                          </a:solidFill>
                          <a:effectLst/>
                          <a:latin typeface="Calibri"/>
                        </a:rPr>
                        <a:t>11.70</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41777">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241,848</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68866">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416546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200" dirty="0"/>
              <a:t>Advanced Braking Technology Limited</a:t>
            </a:r>
          </a:p>
        </p:txBody>
      </p:sp>
      <p:sp>
        <p:nvSpPr>
          <p:cNvPr id="11266" name="Subtitle 4"/>
          <p:cNvSpPr>
            <a:spLocks noGrp="1"/>
          </p:cNvSpPr>
          <p:nvPr>
            <p:ph type="subTitle" idx="1"/>
          </p:nvPr>
        </p:nvSpPr>
        <p:spPr/>
        <p:txBody>
          <a:bodyPr/>
          <a:lstStyle/>
          <a:p>
            <a:r>
              <a:rPr lang="en-AU" altLang="en-US" sz="1800" dirty="0"/>
              <a:t>25 November 2016</a:t>
            </a:r>
            <a:endParaRPr lang="en-US" sz="1800" dirty="0"/>
          </a:p>
        </p:txBody>
      </p:sp>
      <p:sp>
        <p:nvSpPr>
          <p:cNvPr id="5" name="Text Placeholder 4"/>
          <p:cNvSpPr>
            <a:spLocks noGrp="1"/>
          </p:cNvSpPr>
          <p:nvPr>
            <p:ph type="body" sz="quarter" idx="10"/>
          </p:nvPr>
        </p:nvSpPr>
        <p:spPr/>
        <p:txBody>
          <a:bodyPr>
            <a:normAutofit fontScale="92500" lnSpcReduction="20000"/>
          </a:bodyPr>
          <a:lstStyle/>
          <a:p>
            <a:r>
              <a:rPr lang="en-AU" dirty="0"/>
              <a:t>Annual General Meeting</a:t>
            </a:r>
          </a:p>
          <a:p>
            <a:r>
              <a:rPr lang="en-AU" sz="1600" dirty="0"/>
              <a:t>Graeme Sumner, Managing Director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NZ" sz="2000" dirty="0">
                <a:cs typeface="Arial" charset="0"/>
              </a:rPr>
              <a:t>Financial Performance &amp; Capital Management</a:t>
            </a:r>
            <a:endParaRPr lang="en-AU" sz="2000" dirty="0">
              <a:cs typeface="Arial" charset="0"/>
            </a:endParaRPr>
          </a:p>
        </p:txBody>
      </p:sp>
      <p:sp>
        <p:nvSpPr>
          <p:cNvPr id="13" name="Slide Number Placeholder 3"/>
          <p:cNvSpPr txBox="1">
            <a:spLocks noGrp="1"/>
          </p:cNvSpPr>
          <p:nvPr>
            <p:ph type="sldNum" sz="quarter" idx="10"/>
          </p:nvPr>
        </p:nvSpPr>
        <p:spPr bwMode="auto">
          <a:xfrm>
            <a:off x="8032750" y="6350466"/>
            <a:ext cx="527050" cy="293615"/>
          </a:xfrm>
          <a:prstGeom prst="rect">
            <a:avLst/>
          </a:prstGeom>
          <a:noFill/>
          <a:ln>
            <a:miter lim="800000"/>
            <a:headEnd/>
            <a:tailEnd/>
          </a:ln>
        </p:spPr>
        <p:txBody>
          <a:bodyPr lIns="0" tIns="0" rIns="0" bIns="0" anchor="b"/>
          <a:lstStyle/>
          <a:p>
            <a:pPr algn="r">
              <a:defRPr/>
            </a:pPr>
            <a:fld id="{6E70E710-257F-48F6-A196-9832CB4A7C0F}" type="slidenum">
              <a:rPr lang="en-GB" sz="800" b="0">
                <a:solidFill>
                  <a:srgbClr val="165687"/>
                </a:solidFill>
                <a:cs typeface="+mn-cs"/>
              </a:rPr>
              <a:pPr algn="r">
                <a:defRPr/>
              </a:pPr>
              <a:t>16</a:t>
            </a:fld>
            <a:endParaRPr lang="en-GB" sz="800" b="0" dirty="0">
              <a:solidFill>
                <a:srgbClr val="165687"/>
              </a:solidFill>
              <a:cs typeface="+mn-cs"/>
            </a:endParaRPr>
          </a:p>
        </p:txBody>
      </p:sp>
      <p:sp>
        <p:nvSpPr>
          <p:cNvPr id="2" name="Rectangle 1"/>
          <p:cNvSpPr/>
          <p:nvPr/>
        </p:nvSpPr>
        <p:spPr>
          <a:xfrm>
            <a:off x="717551" y="1249942"/>
            <a:ext cx="6499037" cy="4013919"/>
          </a:xfrm>
          <a:prstGeom prst="rect">
            <a:avLst/>
          </a:prstGeom>
        </p:spPr>
        <p:txBody>
          <a:bodyPr wrap="square">
            <a:spAutoFit/>
          </a:bodyPr>
          <a:lstStyle/>
          <a:p>
            <a:pPr marL="358775" lvl="1" indent="-271463" eaLnBrk="0" hangingPunct="0">
              <a:spcBef>
                <a:spcPts val="20"/>
              </a:spcBef>
              <a:spcAft>
                <a:spcPts val="500"/>
              </a:spcAft>
              <a:buClr>
                <a:srgbClr val="429ABC"/>
              </a:buClr>
              <a:buSzPct val="75000"/>
              <a:buBlip>
                <a:blip r:embed="rId2"/>
              </a:buBlip>
            </a:pPr>
            <a:r>
              <a:rPr lang="en-NZ" dirty="0">
                <a:latin typeface="+mn-lt"/>
                <a:cs typeface="+mn-cs"/>
              </a:rPr>
              <a:t>FY 2016 was our most challenging year with many industry equipment providers describing it as the worst in 20 years</a:t>
            </a:r>
          </a:p>
          <a:p>
            <a:pPr marL="358775" lvl="1" indent="-271463" eaLnBrk="0" hangingPunct="0">
              <a:spcBef>
                <a:spcPts val="20"/>
              </a:spcBef>
              <a:spcAft>
                <a:spcPts val="500"/>
              </a:spcAft>
              <a:buClr>
                <a:srgbClr val="429ABC"/>
              </a:buClr>
              <a:buSzPct val="75000"/>
              <a:buBlip>
                <a:blip r:embed="rId2"/>
              </a:buBlip>
            </a:pPr>
            <a:r>
              <a:rPr lang="en-NZ" dirty="0">
                <a:latin typeface="+mn-lt"/>
                <a:cs typeface="+mn-cs"/>
              </a:rPr>
              <a:t>FY 2017 has started much better with Q1 operating revenue of 1.46m, up 103% in the first quarter but the market has reinforced the need for lower cost innovative technologies</a:t>
            </a:r>
          </a:p>
          <a:p>
            <a:pPr marL="358775" lvl="1" indent="-271463" eaLnBrk="0" hangingPunct="0">
              <a:spcBef>
                <a:spcPts val="20"/>
              </a:spcBef>
              <a:spcAft>
                <a:spcPts val="500"/>
              </a:spcAft>
              <a:buClr>
                <a:srgbClr val="429ABC"/>
              </a:buClr>
              <a:buSzPct val="75000"/>
              <a:buBlip>
                <a:blip r:embed="rId2"/>
              </a:buBlip>
            </a:pPr>
            <a:r>
              <a:rPr lang="en-NZ" dirty="0">
                <a:latin typeface="+mn-lt"/>
                <a:cs typeface="+mn-cs"/>
              </a:rPr>
              <a:t>Market support for the Terra Dura Polymer brake has been excellent with the 2.7m capital raising in August heavily oversubscribed.</a:t>
            </a:r>
          </a:p>
          <a:p>
            <a:pPr marL="358775" lvl="1" indent="-271463" eaLnBrk="0" hangingPunct="0">
              <a:spcBef>
                <a:spcPts val="20"/>
              </a:spcBef>
              <a:spcAft>
                <a:spcPts val="500"/>
              </a:spcAft>
              <a:buClr>
                <a:srgbClr val="429ABC"/>
              </a:buClr>
              <a:buSzPct val="75000"/>
              <a:buBlip>
                <a:blip r:embed="rId2"/>
              </a:buBlip>
            </a:pPr>
            <a:r>
              <a:rPr lang="en-NZ" dirty="0">
                <a:latin typeface="+mn-lt"/>
                <a:cs typeface="+mn-cs"/>
              </a:rPr>
              <a:t>Total expenses down 22% on the first 4 months last year, but sales and marketing expenditure to rise from November to support the Terra Dura roll out.</a:t>
            </a: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p:txBody>
      </p:sp>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7516350" y="1249942"/>
            <a:ext cx="1559850" cy="1149309"/>
          </a:xfrm>
          <a:prstGeom prst="rect">
            <a:avLst/>
          </a:prstGeom>
        </p:spPr>
      </p:pic>
      <p:sp>
        <p:nvSpPr>
          <p:cNvPr id="7" name="Date Placeholder 4"/>
          <p:cNvSpPr>
            <a:spLocks noGrp="1"/>
          </p:cNvSpPr>
          <p:nvPr>
            <p:ph type="dt" sz="half" idx="2"/>
          </p:nvPr>
        </p:nvSpPr>
        <p:spPr>
          <a:xfrm>
            <a:off x="732772" y="6504226"/>
            <a:ext cx="958241" cy="254827"/>
          </a:xfrm>
        </p:spPr>
        <p:txBody>
          <a:bodyPr/>
          <a:lstStyle/>
          <a:p>
            <a:r>
              <a:rPr lang="en-AU" dirty="0"/>
              <a:t>©  25/11/2016</a:t>
            </a:r>
          </a:p>
        </p:txBody>
      </p:sp>
      <p:sp>
        <p:nvSpPr>
          <p:cNvPr id="8"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Tree>
    <p:extLst>
      <p:ext uri="{BB962C8B-B14F-4D97-AF65-F5344CB8AC3E}">
        <p14:creationId xmlns:p14="http://schemas.microsoft.com/office/powerpoint/2010/main" val="3344179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NZ" sz="2000" dirty="0">
                <a:cs typeface="Arial" charset="0"/>
              </a:rPr>
              <a:t>Financial Performance &amp; Capital Management</a:t>
            </a:r>
            <a:endParaRPr lang="en-AU" sz="2000" dirty="0">
              <a:cs typeface="Arial" charset="0"/>
            </a:endParaRPr>
          </a:p>
        </p:txBody>
      </p:sp>
      <p:sp>
        <p:nvSpPr>
          <p:cNvPr id="13" name="Slide Number Placeholder 3"/>
          <p:cNvSpPr txBox="1">
            <a:spLocks noGrp="1"/>
          </p:cNvSpPr>
          <p:nvPr>
            <p:ph type="sldNum" sz="quarter" idx="10"/>
          </p:nvPr>
        </p:nvSpPr>
        <p:spPr bwMode="auto">
          <a:xfrm>
            <a:off x="8032750" y="6350466"/>
            <a:ext cx="527050" cy="293615"/>
          </a:xfrm>
          <a:prstGeom prst="rect">
            <a:avLst/>
          </a:prstGeom>
          <a:noFill/>
          <a:ln>
            <a:miter lim="800000"/>
            <a:headEnd/>
            <a:tailEnd/>
          </a:ln>
        </p:spPr>
        <p:txBody>
          <a:bodyPr lIns="0" tIns="0" rIns="0" bIns="0" anchor="b"/>
          <a:lstStyle/>
          <a:p>
            <a:pPr algn="r">
              <a:defRPr/>
            </a:pPr>
            <a:fld id="{6E70E710-257F-48F6-A196-9832CB4A7C0F}" type="slidenum">
              <a:rPr lang="en-GB" sz="800" b="0">
                <a:solidFill>
                  <a:srgbClr val="165687"/>
                </a:solidFill>
                <a:cs typeface="+mn-cs"/>
              </a:rPr>
              <a:pPr algn="r">
                <a:defRPr/>
              </a:pPr>
              <a:t>17</a:t>
            </a:fld>
            <a:endParaRPr lang="en-GB" sz="800" b="0" dirty="0">
              <a:solidFill>
                <a:srgbClr val="165687"/>
              </a:solidFill>
              <a:cs typeface="+mn-cs"/>
            </a:endParaRPr>
          </a:p>
        </p:txBody>
      </p:sp>
      <p:sp>
        <p:nvSpPr>
          <p:cNvPr id="2" name="Rectangle 1"/>
          <p:cNvSpPr/>
          <p:nvPr/>
        </p:nvSpPr>
        <p:spPr>
          <a:xfrm>
            <a:off x="717551" y="1249942"/>
            <a:ext cx="6499037" cy="710451"/>
          </a:xfrm>
          <a:prstGeom prst="rect">
            <a:avLst/>
          </a:prstGeom>
        </p:spPr>
        <p:txBody>
          <a:bodyPr wrap="square">
            <a:spAutoFit/>
          </a:bodyPr>
          <a:lstStyle/>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p:txBody>
      </p:sp>
      <p:sp>
        <p:nvSpPr>
          <p:cNvPr id="7" name="Date Placeholder 4"/>
          <p:cNvSpPr>
            <a:spLocks noGrp="1"/>
          </p:cNvSpPr>
          <p:nvPr>
            <p:ph type="dt" sz="half" idx="2"/>
          </p:nvPr>
        </p:nvSpPr>
        <p:spPr>
          <a:xfrm>
            <a:off x="732772" y="6504226"/>
            <a:ext cx="958241" cy="254827"/>
          </a:xfrm>
        </p:spPr>
        <p:txBody>
          <a:bodyPr/>
          <a:lstStyle/>
          <a:p>
            <a:r>
              <a:rPr lang="en-AU" dirty="0"/>
              <a:t>©  25/11/2016</a:t>
            </a:r>
          </a:p>
        </p:txBody>
      </p:sp>
      <p:sp>
        <p:nvSpPr>
          <p:cNvPr id="8"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graphicFrame>
        <p:nvGraphicFramePr>
          <p:cNvPr id="10" name="Chart 9">
            <a:extLst>
              <a:ext uri="{FF2B5EF4-FFF2-40B4-BE49-F238E27FC236}">
                <a16:creationId xmlns:a16="http://schemas.microsoft.com/office/drawing/2014/main" id="{AABB37A6-C81A-4900-8C4A-83C6E2AFBFAC}"/>
              </a:ext>
            </a:extLst>
          </p:cNvPr>
          <p:cNvGraphicFramePr>
            <a:graphicFrameLocks/>
          </p:cNvGraphicFramePr>
          <p:nvPr>
            <p:extLst>
              <p:ext uri="{D42A27DB-BD31-4B8C-83A1-F6EECF244321}">
                <p14:modId xmlns:p14="http://schemas.microsoft.com/office/powerpoint/2010/main" val="108234204"/>
              </p:ext>
            </p:extLst>
          </p:nvPr>
        </p:nvGraphicFramePr>
        <p:xfrm>
          <a:off x="732772" y="1249941"/>
          <a:ext cx="7975129" cy="4827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24628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NZ" sz="2000" dirty="0">
                <a:cs typeface="Arial" charset="0"/>
              </a:rPr>
              <a:t>Financial Performance &amp; Capital Management</a:t>
            </a:r>
            <a:endParaRPr lang="en-AU" sz="2000" dirty="0">
              <a:cs typeface="Arial" charset="0"/>
            </a:endParaRPr>
          </a:p>
        </p:txBody>
      </p:sp>
      <p:sp>
        <p:nvSpPr>
          <p:cNvPr id="13" name="Slide Number Placeholder 3"/>
          <p:cNvSpPr txBox="1">
            <a:spLocks noGrp="1"/>
          </p:cNvSpPr>
          <p:nvPr>
            <p:ph type="sldNum" sz="quarter" idx="10"/>
          </p:nvPr>
        </p:nvSpPr>
        <p:spPr bwMode="auto">
          <a:xfrm>
            <a:off x="8032750" y="6350466"/>
            <a:ext cx="527050" cy="293615"/>
          </a:xfrm>
          <a:prstGeom prst="rect">
            <a:avLst/>
          </a:prstGeom>
          <a:noFill/>
          <a:ln>
            <a:miter lim="800000"/>
            <a:headEnd/>
            <a:tailEnd/>
          </a:ln>
        </p:spPr>
        <p:txBody>
          <a:bodyPr lIns="0" tIns="0" rIns="0" bIns="0" anchor="b"/>
          <a:lstStyle/>
          <a:p>
            <a:pPr algn="r">
              <a:defRPr/>
            </a:pPr>
            <a:fld id="{6E70E710-257F-48F6-A196-9832CB4A7C0F}" type="slidenum">
              <a:rPr lang="en-GB" sz="800" b="0">
                <a:solidFill>
                  <a:srgbClr val="165687"/>
                </a:solidFill>
                <a:cs typeface="+mn-cs"/>
              </a:rPr>
              <a:pPr algn="r">
                <a:defRPr/>
              </a:pPr>
              <a:t>18</a:t>
            </a:fld>
            <a:endParaRPr lang="en-GB" sz="800" b="0" dirty="0">
              <a:solidFill>
                <a:srgbClr val="165687"/>
              </a:solidFill>
              <a:cs typeface="+mn-cs"/>
            </a:endParaRPr>
          </a:p>
        </p:txBody>
      </p:sp>
      <p:sp>
        <p:nvSpPr>
          <p:cNvPr id="2" name="Rectangle 1"/>
          <p:cNvSpPr/>
          <p:nvPr/>
        </p:nvSpPr>
        <p:spPr>
          <a:xfrm>
            <a:off x="717551" y="1249942"/>
            <a:ext cx="6499037" cy="710451"/>
          </a:xfrm>
          <a:prstGeom prst="rect">
            <a:avLst/>
          </a:prstGeom>
        </p:spPr>
        <p:txBody>
          <a:bodyPr wrap="square">
            <a:spAutoFit/>
          </a:bodyPr>
          <a:lstStyle/>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p:txBody>
      </p:sp>
      <p:sp>
        <p:nvSpPr>
          <p:cNvPr id="7" name="Date Placeholder 4"/>
          <p:cNvSpPr>
            <a:spLocks noGrp="1"/>
          </p:cNvSpPr>
          <p:nvPr>
            <p:ph type="dt" sz="half" idx="2"/>
          </p:nvPr>
        </p:nvSpPr>
        <p:spPr>
          <a:xfrm>
            <a:off x="732772" y="6504226"/>
            <a:ext cx="958241" cy="254827"/>
          </a:xfrm>
        </p:spPr>
        <p:txBody>
          <a:bodyPr/>
          <a:lstStyle/>
          <a:p>
            <a:r>
              <a:rPr lang="en-AU" dirty="0"/>
              <a:t>©  25/11/2016</a:t>
            </a:r>
          </a:p>
        </p:txBody>
      </p:sp>
      <p:sp>
        <p:nvSpPr>
          <p:cNvPr id="10"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graphicFrame>
        <p:nvGraphicFramePr>
          <p:cNvPr id="11" name="Chart 10">
            <a:extLst>
              <a:ext uri="{FF2B5EF4-FFF2-40B4-BE49-F238E27FC236}">
                <a16:creationId xmlns:a16="http://schemas.microsoft.com/office/drawing/2014/main" id="{A925C329-63EE-43DC-B668-075D48159FAB}"/>
              </a:ext>
            </a:extLst>
          </p:cNvPr>
          <p:cNvGraphicFramePr>
            <a:graphicFrameLocks/>
          </p:cNvGraphicFramePr>
          <p:nvPr>
            <p:extLst>
              <p:ext uri="{D42A27DB-BD31-4B8C-83A1-F6EECF244321}">
                <p14:modId xmlns:p14="http://schemas.microsoft.com/office/powerpoint/2010/main" val="2796508623"/>
              </p:ext>
            </p:extLst>
          </p:nvPr>
        </p:nvGraphicFramePr>
        <p:xfrm>
          <a:off x="732772" y="1249942"/>
          <a:ext cx="7827028" cy="4869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676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7"/>
          <p:cNvSpPr>
            <a:spLocks noChangeArrowheads="1"/>
          </p:cNvSpPr>
          <p:nvPr/>
        </p:nvSpPr>
        <p:spPr bwMode="auto">
          <a:xfrm>
            <a:off x="392723" y="1993901"/>
            <a:ext cx="3974123"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300"/>
              </a:spcBef>
              <a:spcAft>
                <a:spcPts val="300"/>
              </a:spcAft>
              <a:buClr>
                <a:srgbClr val="429ABC"/>
              </a:buClr>
              <a:defRPr/>
            </a:pPr>
            <a:endParaRPr lang="en-AU" sz="1100" dirty="0">
              <a:ea typeface="+mn-ea"/>
              <a:cs typeface="+mn-cs"/>
            </a:endParaRPr>
          </a:p>
        </p:txBody>
      </p:sp>
      <p:sp>
        <p:nvSpPr>
          <p:cNvPr id="13318" name="Rectangle 7"/>
          <p:cNvSpPr>
            <a:spLocks noChangeArrowheads="1"/>
          </p:cNvSpPr>
          <p:nvPr/>
        </p:nvSpPr>
        <p:spPr bwMode="auto">
          <a:xfrm>
            <a:off x="392723" y="4465638"/>
            <a:ext cx="3987312"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7800" indent="-177800" eaLnBrk="0" hangingPunct="0">
              <a:spcBef>
                <a:spcPts val="300"/>
              </a:spcBef>
              <a:spcAft>
                <a:spcPts val="300"/>
              </a:spcAft>
              <a:buClr>
                <a:srgbClr val="429ABC"/>
              </a:buClr>
              <a:buFont typeface="Wingdings" pitchFamily="2" charset="2"/>
              <a:buChar char="§"/>
              <a:defRPr/>
            </a:pPr>
            <a:endParaRPr lang="en-AU" sz="1100" dirty="0">
              <a:ea typeface="+mn-ea"/>
              <a:cs typeface="+mn-cs"/>
            </a:endParaRPr>
          </a:p>
        </p:txBody>
      </p:sp>
      <p:sp>
        <p:nvSpPr>
          <p:cNvPr id="18437" name="Rectangle 7"/>
          <p:cNvSpPr>
            <a:spLocks noChangeArrowheads="1"/>
          </p:cNvSpPr>
          <p:nvPr/>
        </p:nvSpPr>
        <p:spPr bwMode="auto">
          <a:xfrm>
            <a:off x="4759569" y="2003425"/>
            <a:ext cx="405618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0975" indent="-180975"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nSpc>
                <a:spcPct val="110000"/>
              </a:lnSpc>
              <a:buClr>
                <a:srgbClr val="006B31"/>
              </a:buClr>
              <a:buFont typeface="Wingdings" pitchFamily="2" charset="2"/>
              <a:buChar char="§"/>
            </a:pPr>
            <a:endParaRPr lang="en-AU" altLang="en-US" sz="1100"/>
          </a:p>
        </p:txBody>
      </p:sp>
      <p:sp>
        <p:nvSpPr>
          <p:cNvPr id="18438" name="Rectangle 7"/>
          <p:cNvSpPr>
            <a:spLocks noChangeArrowheads="1"/>
          </p:cNvSpPr>
          <p:nvPr/>
        </p:nvSpPr>
        <p:spPr bwMode="auto">
          <a:xfrm>
            <a:off x="4759569" y="4473575"/>
            <a:ext cx="4069374"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ts val="300"/>
              </a:spcBef>
              <a:spcAft>
                <a:spcPts val="300"/>
              </a:spcAft>
              <a:buClr>
                <a:srgbClr val="429ABC"/>
              </a:buClr>
              <a:buFont typeface="Wingdings" pitchFamily="2" charset="2"/>
              <a:buChar char="§"/>
            </a:pPr>
            <a:endParaRPr lang="en-AU" altLang="en-US" sz="1100"/>
          </a:p>
        </p:txBody>
      </p:sp>
      <p:sp>
        <p:nvSpPr>
          <p:cNvPr id="17" name="Rectangle 7"/>
          <p:cNvSpPr>
            <a:spLocks noChangeArrowheads="1"/>
          </p:cNvSpPr>
          <p:nvPr/>
        </p:nvSpPr>
        <p:spPr bwMode="auto">
          <a:xfrm>
            <a:off x="392723" y="2498726"/>
            <a:ext cx="809478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buClr>
                <a:srgbClr val="006B31"/>
              </a:buClr>
              <a:defRPr/>
            </a:pPr>
            <a:endParaRPr lang="en-AU" sz="1100" dirty="0">
              <a:latin typeface="Arial" pitchFamily="34" charset="0"/>
              <a:cs typeface="Arial" pitchFamily="34" charset="0"/>
            </a:endParaRPr>
          </a:p>
        </p:txBody>
      </p:sp>
      <p:sp>
        <p:nvSpPr>
          <p:cNvPr id="19" name="Rectangle 7"/>
          <p:cNvSpPr>
            <a:spLocks noChangeArrowheads="1"/>
          </p:cNvSpPr>
          <p:nvPr/>
        </p:nvSpPr>
        <p:spPr bwMode="auto">
          <a:xfrm>
            <a:off x="392723" y="4473576"/>
            <a:ext cx="809478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buClr>
                <a:srgbClr val="006B31"/>
              </a:buClr>
              <a:defRPr/>
            </a:pPr>
            <a:endParaRPr lang="en-AU" sz="1100" dirty="0">
              <a:latin typeface="Arial" pitchFamily="34" charset="0"/>
              <a:cs typeface="Arial" pitchFamily="34" charset="0"/>
            </a:endParaRPr>
          </a:p>
        </p:txBody>
      </p:sp>
      <p:sp>
        <p:nvSpPr>
          <p:cNvPr id="3" name="Title 2"/>
          <p:cNvSpPr>
            <a:spLocks noGrp="1"/>
          </p:cNvSpPr>
          <p:nvPr>
            <p:ph type="title"/>
          </p:nvPr>
        </p:nvSpPr>
        <p:spPr>
          <a:xfrm>
            <a:off x="717551" y="301625"/>
            <a:ext cx="6998482" cy="384175"/>
          </a:xfrm>
        </p:spPr>
        <p:txBody>
          <a:bodyPr/>
          <a:lstStyle/>
          <a:p>
            <a:br>
              <a:rPr lang="en-AU" sz="2000" dirty="0"/>
            </a:br>
            <a:br>
              <a:rPr lang="en-AU" sz="2000" dirty="0"/>
            </a:br>
            <a:br>
              <a:rPr lang="en-AU" sz="2000" dirty="0"/>
            </a:br>
            <a:br>
              <a:rPr lang="en-AU" sz="2000" dirty="0"/>
            </a:br>
            <a:br>
              <a:rPr lang="en-AU" sz="3200" dirty="0"/>
            </a:br>
            <a:r>
              <a:rPr lang="en-AU" sz="2000" dirty="0"/>
              <a:t>Terra Dura Launch and Roll Out Update</a:t>
            </a:r>
          </a:p>
        </p:txBody>
      </p:sp>
      <p:sp>
        <p:nvSpPr>
          <p:cNvPr id="4" name="Content Placeholder 3"/>
          <p:cNvSpPr>
            <a:spLocks noGrp="1"/>
          </p:cNvSpPr>
          <p:nvPr>
            <p:ph idx="4294967295"/>
          </p:nvPr>
        </p:nvSpPr>
        <p:spPr>
          <a:xfrm>
            <a:off x="717550" y="1428751"/>
            <a:ext cx="7969250" cy="4924424"/>
          </a:xfrm>
        </p:spPr>
        <p:txBody>
          <a:bodyPr>
            <a:normAutofit lnSpcReduction="10000"/>
          </a:bodyPr>
          <a:lstStyle/>
          <a:p>
            <a:pPr lvl="1">
              <a:lnSpc>
                <a:spcPct val="100000"/>
              </a:lnSpc>
              <a:spcBef>
                <a:spcPts val="20"/>
              </a:spcBef>
            </a:pPr>
            <a:r>
              <a:rPr lang="en-AU" altLang="en-US" sz="1800" dirty="0">
                <a:solidFill>
                  <a:schemeClr val="tx1"/>
                </a:solidFill>
              </a:rPr>
              <a:t>New Terra Dura Supplier Relationships established. While this resulted in a delay to our program the result has been a 35% reduction against targeted cost price.</a:t>
            </a:r>
          </a:p>
          <a:p>
            <a:pPr lvl="1">
              <a:lnSpc>
                <a:spcPct val="100000"/>
              </a:lnSpc>
              <a:spcBef>
                <a:spcPts val="20"/>
              </a:spcBef>
            </a:pPr>
            <a:r>
              <a:rPr lang="en-NZ" altLang="en-US" sz="1800" dirty="0">
                <a:solidFill>
                  <a:schemeClr val="tx1"/>
                </a:solidFill>
              </a:rPr>
              <a:t>Product Launch at 4x4 show in Victoria and </a:t>
            </a:r>
            <a:r>
              <a:rPr lang="en-NZ" altLang="en-US" sz="1800" dirty="0" err="1">
                <a:solidFill>
                  <a:schemeClr val="tx1"/>
                </a:solidFill>
              </a:rPr>
              <a:t>Minexpo</a:t>
            </a:r>
            <a:r>
              <a:rPr lang="en-NZ" altLang="en-US" sz="1800" dirty="0">
                <a:solidFill>
                  <a:schemeClr val="tx1"/>
                </a:solidFill>
              </a:rPr>
              <a:t> Las Vegas. Feedback from customers and distributors was excellent.</a:t>
            </a:r>
          </a:p>
          <a:p>
            <a:pPr lvl="1">
              <a:lnSpc>
                <a:spcPct val="100000"/>
              </a:lnSpc>
              <a:spcBef>
                <a:spcPts val="20"/>
              </a:spcBef>
            </a:pPr>
            <a:r>
              <a:rPr lang="en-NZ" altLang="en-US" sz="1800" dirty="0">
                <a:solidFill>
                  <a:schemeClr val="tx1"/>
                </a:solidFill>
              </a:rPr>
              <a:t>Website development underway for full site and specialist site                               ( </a:t>
            </a:r>
            <a:r>
              <a:rPr lang="en-NZ" altLang="en-US" sz="1800" dirty="0">
                <a:solidFill>
                  <a:schemeClr val="tx1"/>
                </a:solidFill>
                <a:hlinkClick r:id="rId3"/>
              </a:rPr>
              <a:t>www.terradurabrakes.com</a:t>
            </a:r>
            <a:r>
              <a:rPr lang="en-NZ" altLang="en-US" sz="1800" dirty="0">
                <a:solidFill>
                  <a:schemeClr val="tx1"/>
                </a:solidFill>
              </a:rPr>
              <a:t> )</a:t>
            </a:r>
            <a:endParaRPr lang="en-AU" altLang="en-US" sz="1800" dirty="0">
              <a:solidFill>
                <a:schemeClr val="tx1"/>
              </a:solidFill>
            </a:endParaRPr>
          </a:p>
          <a:p>
            <a:pPr lvl="1">
              <a:lnSpc>
                <a:spcPct val="100000"/>
              </a:lnSpc>
              <a:spcBef>
                <a:spcPts val="20"/>
              </a:spcBef>
            </a:pPr>
            <a:r>
              <a:rPr lang="en-AU" altLang="en-US" sz="1800" dirty="0">
                <a:solidFill>
                  <a:schemeClr val="tx1"/>
                </a:solidFill>
              </a:rPr>
              <a:t>Delivery of first 120 Terra Dura </a:t>
            </a:r>
            <a:r>
              <a:rPr lang="en-AU" altLang="en-US" sz="1800" dirty="0" err="1">
                <a:solidFill>
                  <a:schemeClr val="tx1"/>
                </a:solidFill>
              </a:rPr>
              <a:t>Landcruiser</a:t>
            </a:r>
            <a:r>
              <a:rPr lang="en-AU" altLang="en-US" sz="1800" dirty="0">
                <a:solidFill>
                  <a:schemeClr val="tx1"/>
                </a:solidFill>
              </a:rPr>
              <a:t> kits arrive in mid January</a:t>
            </a:r>
          </a:p>
          <a:p>
            <a:pPr lvl="1">
              <a:lnSpc>
                <a:spcPct val="100000"/>
              </a:lnSpc>
              <a:spcBef>
                <a:spcPts val="20"/>
              </a:spcBef>
            </a:pPr>
            <a:endParaRPr lang="en-AU" altLang="en-US" sz="1800" dirty="0">
              <a:solidFill>
                <a:schemeClr val="tx1"/>
              </a:solidFill>
            </a:endParaRPr>
          </a:p>
          <a:p>
            <a:pPr lvl="1">
              <a:lnSpc>
                <a:spcPct val="100000"/>
              </a:lnSpc>
              <a:spcBef>
                <a:spcPts val="20"/>
              </a:spcBef>
            </a:pPr>
            <a:r>
              <a:rPr lang="en-AU" sz="1800" dirty="0">
                <a:solidFill>
                  <a:schemeClr val="tx1"/>
                </a:solidFill>
              </a:rPr>
              <a:t>Brakes operating at  </a:t>
            </a:r>
          </a:p>
          <a:p>
            <a:pPr lvl="2">
              <a:lnSpc>
                <a:spcPct val="100000"/>
              </a:lnSpc>
              <a:spcBef>
                <a:spcPts val="20"/>
              </a:spcBef>
            </a:pPr>
            <a:r>
              <a:rPr lang="en-NZ" sz="1600" dirty="0">
                <a:solidFill>
                  <a:schemeClr val="tx1"/>
                </a:solidFill>
              </a:rPr>
              <a:t>Savage River Tasmania</a:t>
            </a:r>
            <a:endParaRPr lang="en-AU" sz="1600" dirty="0">
              <a:solidFill>
                <a:schemeClr val="tx1"/>
              </a:solidFill>
            </a:endParaRPr>
          </a:p>
          <a:p>
            <a:pPr lvl="2">
              <a:lnSpc>
                <a:spcPct val="100000"/>
              </a:lnSpc>
              <a:spcBef>
                <a:spcPts val="20"/>
              </a:spcBef>
            </a:pPr>
            <a:r>
              <a:rPr lang="en-AU" sz="1600" dirty="0" err="1">
                <a:solidFill>
                  <a:schemeClr val="tx1"/>
                </a:solidFill>
              </a:rPr>
              <a:t>Degrussa</a:t>
            </a:r>
            <a:r>
              <a:rPr lang="en-AU" sz="1600" dirty="0">
                <a:solidFill>
                  <a:schemeClr val="tx1"/>
                </a:solidFill>
              </a:rPr>
              <a:t> Mine Western Australia</a:t>
            </a:r>
          </a:p>
          <a:p>
            <a:pPr lvl="2">
              <a:lnSpc>
                <a:spcPct val="100000"/>
              </a:lnSpc>
              <a:spcBef>
                <a:spcPts val="20"/>
              </a:spcBef>
            </a:pPr>
            <a:r>
              <a:rPr lang="en-NZ" sz="1600" dirty="0" err="1">
                <a:solidFill>
                  <a:schemeClr val="tx1"/>
                </a:solidFill>
              </a:rPr>
              <a:t>Yallourn</a:t>
            </a:r>
            <a:r>
              <a:rPr lang="en-NZ" sz="1600" dirty="0">
                <a:solidFill>
                  <a:schemeClr val="tx1"/>
                </a:solidFill>
              </a:rPr>
              <a:t> Mine Victoria</a:t>
            </a:r>
          </a:p>
          <a:p>
            <a:pPr lvl="2">
              <a:lnSpc>
                <a:spcPct val="100000"/>
              </a:lnSpc>
              <a:spcBef>
                <a:spcPts val="20"/>
              </a:spcBef>
            </a:pPr>
            <a:r>
              <a:rPr lang="en-NZ" sz="1600" dirty="0">
                <a:solidFill>
                  <a:schemeClr val="tx1"/>
                </a:solidFill>
              </a:rPr>
              <a:t>Freeport Indonesia</a:t>
            </a:r>
          </a:p>
          <a:p>
            <a:pPr lvl="2">
              <a:lnSpc>
                <a:spcPct val="100000"/>
              </a:lnSpc>
              <a:spcBef>
                <a:spcPts val="20"/>
              </a:spcBef>
            </a:pPr>
            <a:r>
              <a:rPr lang="en-NZ" sz="1600" dirty="0">
                <a:solidFill>
                  <a:schemeClr val="tx1"/>
                </a:solidFill>
              </a:rPr>
              <a:t>Mobile Parts Canada</a:t>
            </a:r>
          </a:p>
          <a:p>
            <a:pPr lvl="2">
              <a:lnSpc>
                <a:spcPct val="100000"/>
              </a:lnSpc>
              <a:spcBef>
                <a:spcPts val="20"/>
              </a:spcBef>
            </a:pPr>
            <a:endParaRPr lang="en-NZ" sz="1600" dirty="0">
              <a:solidFill>
                <a:schemeClr val="tx1"/>
              </a:solidFill>
            </a:endParaRPr>
          </a:p>
          <a:p>
            <a:pPr lvl="1">
              <a:lnSpc>
                <a:spcPct val="100000"/>
              </a:lnSpc>
              <a:spcBef>
                <a:spcPts val="20"/>
              </a:spcBef>
            </a:pPr>
            <a:r>
              <a:rPr lang="en-NZ" sz="1800" dirty="0">
                <a:solidFill>
                  <a:schemeClr val="tx1"/>
                </a:solidFill>
              </a:rPr>
              <a:t>84 Brake Sets as initial orders received from first commercial trials</a:t>
            </a:r>
          </a:p>
          <a:p>
            <a:pPr lvl="2">
              <a:lnSpc>
                <a:spcPct val="100000"/>
              </a:lnSpc>
              <a:spcBef>
                <a:spcPts val="20"/>
              </a:spcBef>
            </a:pPr>
            <a:endParaRPr lang="en-NZ" sz="1600" dirty="0">
              <a:solidFill>
                <a:schemeClr val="tx1"/>
              </a:solidFill>
            </a:endParaRPr>
          </a:p>
          <a:p>
            <a:pPr lvl="2">
              <a:lnSpc>
                <a:spcPct val="100000"/>
              </a:lnSpc>
              <a:spcBef>
                <a:spcPts val="20"/>
              </a:spcBef>
            </a:pPr>
            <a:endParaRPr lang="en-AU" sz="1600" dirty="0">
              <a:solidFill>
                <a:schemeClr val="tx1"/>
              </a:solidFill>
            </a:endParaRPr>
          </a:p>
          <a:p>
            <a:pPr marL="87312" lvl="1" indent="0">
              <a:lnSpc>
                <a:spcPct val="100000"/>
              </a:lnSpc>
              <a:spcBef>
                <a:spcPts val="20"/>
              </a:spcBef>
              <a:buNone/>
            </a:pPr>
            <a:endParaRPr lang="en-AU" altLang="en-US" sz="1800" dirty="0">
              <a:solidFill>
                <a:schemeClr val="tx1"/>
              </a:solidFill>
            </a:endParaRPr>
          </a:p>
          <a:p>
            <a:pPr marL="87312" lvl="1" indent="0">
              <a:lnSpc>
                <a:spcPct val="100000"/>
              </a:lnSpc>
              <a:spcBef>
                <a:spcPts val="20"/>
              </a:spcBef>
              <a:buNone/>
            </a:pPr>
            <a:endParaRPr lang="en-AU" altLang="en-US" sz="1800" dirty="0">
              <a:solidFill>
                <a:schemeClr val="tx1"/>
              </a:solidFill>
            </a:endParaRPr>
          </a:p>
          <a:p>
            <a:pPr marL="87312" lvl="1" indent="0">
              <a:lnSpc>
                <a:spcPct val="100000"/>
              </a:lnSpc>
              <a:spcBef>
                <a:spcPts val="20"/>
              </a:spcBef>
              <a:buNone/>
            </a:pPr>
            <a:endParaRPr lang="en-AU" altLang="en-US" sz="1800" dirty="0"/>
          </a:p>
          <a:p>
            <a:endParaRPr lang="en-AU" altLang="en-US" sz="2800" dirty="0"/>
          </a:p>
          <a:p>
            <a:endParaRPr lang="en-US" altLang="en-US" sz="2800" dirty="0"/>
          </a:p>
        </p:txBody>
      </p:sp>
      <p:sp>
        <p:nvSpPr>
          <p:cNvPr id="11" name="Slide Number Placeholder 3"/>
          <p:cNvSpPr>
            <a:spLocks noGrp="1"/>
          </p:cNvSpPr>
          <p:nvPr>
            <p:ph type="sldNum" sz="quarter" idx="4"/>
          </p:nvPr>
        </p:nvSpPr>
        <p:spPr/>
        <p:txBody>
          <a:bodyPr/>
          <a:lstStyle/>
          <a:p>
            <a:fld id="{506BEE49-E52B-43BF-A00B-4151ECE0F823}" type="slidenum">
              <a:rPr lang="en-AU" smtClean="0"/>
              <a:pPr/>
              <a:t>19</a:t>
            </a:fld>
            <a:endParaRPr lang="en-AU" dirty="0"/>
          </a:p>
        </p:txBody>
      </p:sp>
      <p:sp>
        <p:nvSpPr>
          <p:cNvPr id="12" name="Date Placeholder 4"/>
          <p:cNvSpPr>
            <a:spLocks noGrp="1"/>
          </p:cNvSpPr>
          <p:nvPr>
            <p:ph type="dt" sz="half" idx="2"/>
          </p:nvPr>
        </p:nvSpPr>
        <p:spPr/>
        <p:txBody>
          <a:bodyPr/>
          <a:lstStyle/>
          <a:p>
            <a:r>
              <a:rPr lang="en-AU" dirty="0"/>
              <a:t>©  25/11/2016</a:t>
            </a:r>
          </a:p>
        </p:txBody>
      </p:sp>
      <p:sp>
        <p:nvSpPr>
          <p:cNvPr id="13" name="Footer Placeholder 5"/>
          <p:cNvSpPr>
            <a:spLocks noGrp="1"/>
          </p:cNvSpPr>
          <p:nvPr>
            <p:ph type="ftr" sz="quarter" idx="3"/>
          </p:nvPr>
        </p:nvSpPr>
        <p:spPr/>
        <p:txBody>
          <a:bodyPr/>
          <a:lstStyle/>
          <a:p>
            <a:r>
              <a:rPr lang="en-AU" dirty="0"/>
              <a:t>Advanced Braking Technology AGM Presentation</a:t>
            </a:r>
          </a:p>
        </p:txBody>
      </p:sp>
      <p:pic>
        <p:nvPicPr>
          <p:cNvPr id="14" name="Picture 13"/>
          <p:cNvPicPr>
            <a:picLocks noChangeAspect="1" noChangeArrowheads="1"/>
          </p:cNvPicPr>
          <p:nvPr/>
        </p:nvPicPr>
        <p:blipFill rotWithShape="1">
          <a:blip r:embed="rId4">
            <a:extLst>
              <a:ext uri="{28A0092B-C50C-407E-A947-70E740481C1C}">
                <a14:useLocalDpi xmlns:a14="http://schemas.microsoft.com/office/drawing/2010/main" val="0"/>
              </a:ext>
            </a:extLst>
          </a:blip>
          <a:srcRect t="12611" b="7414"/>
          <a:stretch/>
        </p:blipFill>
        <p:spPr bwMode="auto">
          <a:xfrm>
            <a:off x="4641804" y="3648794"/>
            <a:ext cx="3695372" cy="1433930"/>
          </a:xfrm>
          <a:prstGeom prst="rect">
            <a:avLst/>
          </a:prstGeom>
          <a:noFill/>
          <a:ln>
            <a:noFill/>
          </a:ln>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Lst>
        </p:spPr>
      </p:pic>
      <p:pic>
        <p:nvPicPr>
          <p:cNvPr id="1028" name="Picture 4"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301" y="4930839"/>
            <a:ext cx="3174377" cy="105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26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Agenda</a:t>
            </a:r>
          </a:p>
        </p:txBody>
      </p:sp>
      <p:sp>
        <p:nvSpPr>
          <p:cNvPr id="14" name="Slide Number Placeholder 3"/>
          <p:cNvSpPr>
            <a:spLocks noGrp="1"/>
          </p:cNvSpPr>
          <p:nvPr>
            <p:ph type="sldNum" sz="quarter" idx="4"/>
          </p:nvPr>
        </p:nvSpPr>
        <p:spPr/>
        <p:txBody>
          <a:bodyPr/>
          <a:lstStyle/>
          <a:p>
            <a:fld id="{506BEE49-E52B-43BF-A00B-4151ECE0F823}" type="slidenum">
              <a:rPr lang="en-AU" smtClean="0"/>
              <a:pPr/>
              <a:t>2</a:t>
            </a:fld>
            <a:endParaRPr lang="en-AU" dirty="0"/>
          </a:p>
        </p:txBody>
      </p:sp>
      <p:sp>
        <p:nvSpPr>
          <p:cNvPr id="4" name="Content Placeholder 3"/>
          <p:cNvSpPr>
            <a:spLocks noGrp="1"/>
          </p:cNvSpPr>
          <p:nvPr>
            <p:ph idx="10"/>
          </p:nvPr>
        </p:nvSpPr>
        <p:spPr>
          <a:xfrm>
            <a:off x="717550" y="1451050"/>
            <a:ext cx="7526118" cy="4513652"/>
          </a:xfrm>
        </p:spPr>
        <p:txBody>
          <a:bodyPr>
            <a:normAutofit/>
          </a:bodyPr>
          <a:lstStyle/>
          <a:p>
            <a:pPr lvl="1">
              <a:lnSpc>
                <a:spcPct val="100000"/>
              </a:lnSpc>
              <a:spcBef>
                <a:spcPts val="20"/>
              </a:spcBef>
            </a:pPr>
            <a:r>
              <a:rPr lang="en-AU" sz="4800" dirty="0"/>
              <a:t>Board Introduction</a:t>
            </a:r>
          </a:p>
          <a:p>
            <a:pPr lvl="1">
              <a:lnSpc>
                <a:spcPct val="100000"/>
              </a:lnSpc>
              <a:spcBef>
                <a:spcPts val="20"/>
              </a:spcBef>
            </a:pPr>
            <a:r>
              <a:rPr lang="en-AU" sz="4800" dirty="0"/>
              <a:t>Chairman’s Address</a:t>
            </a:r>
          </a:p>
          <a:p>
            <a:pPr lvl="1">
              <a:lnSpc>
                <a:spcPct val="100000"/>
              </a:lnSpc>
              <a:spcBef>
                <a:spcPts val="20"/>
              </a:spcBef>
            </a:pPr>
            <a:r>
              <a:rPr lang="en-AU" sz="4800" dirty="0"/>
              <a:t>Formal Business</a:t>
            </a:r>
          </a:p>
          <a:p>
            <a:pPr lvl="1">
              <a:lnSpc>
                <a:spcPct val="100000"/>
              </a:lnSpc>
              <a:spcBef>
                <a:spcPts val="20"/>
              </a:spcBef>
            </a:pPr>
            <a:r>
              <a:rPr lang="en-AU" sz="4800" dirty="0"/>
              <a:t>CEO’s Report</a:t>
            </a:r>
          </a:p>
          <a:p>
            <a:pPr lvl="1">
              <a:lnSpc>
                <a:spcPct val="100000"/>
              </a:lnSpc>
              <a:spcBef>
                <a:spcPts val="20"/>
              </a:spcBef>
            </a:pPr>
            <a:r>
              <a:rPr lang="en-AU" sz="4800" dirty="0"/>
              <a:t>Questions and Answers</a:t>
            </a:r>
          </a:p>
          <a:p>
            <a:pPr marL="87312" lvl="1" indent="0">
              <a:lnSpc>
                <a:spcPct val="100000"/>
              </a:lnSpc>
              <a:spcBef>
                <a:spcPts val="20"/>
              </a:spcBef>
              <a:buNone/>
            </a:pPr>
            <a:endParaRPr lang="en-AU" dirty="0"/>
          </a:p>
          <a:p>
            <a:pPr lvl="1">
              <a:lnSpc>
                <a:spcPct val="100000"/>
              </a:lnSpc>
              <a:spcBef>
                <a:spcPts val="20"/>
              </a:spcBef>
            </a:pPr>
            <a:endParaRPr lang="en-AU" sz="1600" dirty="0"/>
          </a:p>
          <a:p>
            <a:pPr>
              <a:lnSpc>
                <a:spcPct val="100000"/>
              </a:lnSpc>
              <a:spcBef>
                <a:spcPts val="20"/>
              </a:spcBef>
            </a:pPr>
            <a:endParaRPr lang="en-AU" sz="1600" dirty="0"/>
          </a:p>
        </p:txBody>
      </p:sp>
      <p:sp>
        <p:nvSpPr>
          <p:cNvPr id="22539" name="TextBox 1"/>
          <p:cNvSpPr txBox="1">
            <a:spLocks noChangeArrowheads="1"/>
          </p:cNvSpPr>
          <p:nvPr/>
        </p:nvSpPr>
        <p:spPr bwMode="auto">
          <a:xfrm>
            <a:off x="6393024" y="3464176"/>
            <a:ext cx="2484000" cy="39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Clr>
                <a:srgbClr val="006B31"/>
              </a:buClr>
              <a:buFont typeface="Times" pitchFamily="18" charset="0"/>
              <a:buChar char="•"/>
              <a:defRPr sz="3200">
                <a:solidFill>
                  <a:srgbClr val="585A59"/>
                </a:solidFill>
                <a:latin typeface="Arial" charset="0"/>
                <a:ea typeface="ＭＳ Ｐゴシック" pitchFamily="34" charset="-128"/>
              </a:defRPr>
            </a:lvl1pPr>
            <a:lvl2pPr marL="742950" indent="-285750" eaLnBrk="0" hangingPunct="0">
              <a:spcBef>
                <a:spcPct val="20000"/>
              </a:spcBef>
              <a:buChar char="–"/>
              <a:defRPr sz="2800">
                <a:solidFill>
                  <a:srgbClr val="585A59"/>
                </a:solidFill>
                <a:latin typeface="Arial" charset="0"/>
                <a:ea typeface="ＭＳ Ｐゴシック" pitchFamily="34" charset="-128"/>
              </a:defRPr>
            </a:lvl2pPr>
            <a:lvl3pPr marL="1143000" indent="-228600" eaLnBrk="0" hangingPunct="0">
              <a:spcBef>
                <a:spcPct val="20000"/>
              </a:spcBef>
              <a:buChar char="•"/>
              <a:defRPr sz="2400">
                <a:solidFill>
                  <a:srgbClr val="585A59"/>
                </a:solidFill>
                <a:latin typeface="Arial" charset="0"/>
                <a:ea typeface="ＭＳ Ｐゴシック" pitchFamily="34" charset="-128"/>
              </a:defRPr>
            </a:lvl3pPr>
            <a:lvl4pPr marL="1600200" indent="-228600" eaLnBrk="0" hangingPunct="0">
              <a:spcBef>
                <a:spcPct val="20000"/>
              </a:spcBef>
              <a:buChar char="–"/>
              <a:defRPr sz="2000">
                <a:solidFill>
                  <a:srgbClr val="585A59"/>
                </a:solidFill>
                <a:latin typeface="Arial" charset="0"/>
                <a:ea typeface="ＭＳ Ｐゴシック" pitchFamily="34" charset="-128"/>
              </a:defRPr>
            </a:lvl4pPr>
            <a:lvl5pPr marL="2057400" indent="-228600" eaLnBrk="0" hangingPunct="0">
              <a:spcBef>
                <a:spcPct val="20000"/>
              </a:spcBef>
              <a:buChar char="»"/>
              <a:defRPr sz="2000">
                <a:solidFill>
                  <a:srgbClr val="585A59"/>
                </a:solidFill>
                <a:latin typeface="Arial" charset="0"/>
                <a:ea typeface="ＭＳ Ｐゴシック" pitchFamily="34" charset="-128"/>
              </a:defRPr>
            </a:lvl5pPr>
            <a:lvl6pPr marL="2514600" indent="-228600" eaLnBrk="0" fontAlgn="base" hangingPunct="0">
              <a:spcBef>
                <a:spcPct val="20000"/>
              </a:spcBef>
              <a:spcAft>
                <a:spcPct val="0"/>
              </a:spcAft>
              <a:buChar char="»"/>
              <a:defRPr sz="2000">
                <a:solidFill>
                  <a:srgbClr val="585A59"/>
                </a:solidFill>
                <a:latin typeface="Arial" charset="0"/>
                <a:ea typeface="ＭＳ Ｐゴシック" pitchFamily="34" charset="-128"/>
              </a:defRPr>
            </a:lvl6pPr>
            <a:lvl7pPr marL="2971800" indent="-228600" eaLnBrk="0" fontAlgn="base" hangingPunct="0">
              <a:spcBef>
                <a:spcPct val="20000"/>
              </a:spcBef>
              <a:spcAft>
                <a:spcPct val="0"/>
              </a:spcAft>
              <a:buChar char="»"/>
              <a:defRPr sz="2000">
                <a:solidFill>
                  <a:srgbClr val="585A59"/>
                </a:solidFill>
                <a:latin typeface="Arial" charset="0"/>
                <a:ea typeface="ＭＳ Ｐゴシック" pitchFamily="34" charset="-128"/>
              </a:defRPr>
            </a:lvl7pPr>
            <a:lvl8pPr marL="3429000" indent="-228600" eaLnBrk="0" fontAlgn="base" hangingPunct="0">
              <a:spcBef>
                <a:spcPct val="20000"/>
              </a:spcBef>
              <a:spcAft>
                <a:spcPct val="0"/>
              </a:spcAft>
              <a:buChar char="»"/>
              <a:defRPr sz="2000">
                <a:solidFill>
                  <a:srgbClr val="585A59"/>
                </a:solidFill>
                <a:latin typeface="Arial" charset="0"/>
                <a:ea typeface="ＭＳ Ｐゴシック" pitchFamily="34" charset="-128"/>
              </a:defRPr>
            </a:lvl8pPr>
            <a:lvl9pPr marL="3886200" indent="-228600" eaLnBrk="0" fontAlgn="base" hangingPunct="0">
              <a:spcBef>
                <a:spcPct val="20000"/>
              </a:spcBef>
              <a:spcAft>
                <a:spcPct val="0"/>
              </a:spcAft>
              <a:buChar char="»"/>
              <a:defRPr sz="2000">
                <a:solidFill>
                  <a:srgbClr val="585A59"/>
                </a:solidFill>
                <a:latin typeface="Arial" charset="0"/>
                <a:ea typeface="ＭＳ Ｐゴシック" pitchFamily="34" charset="-128"/>
              </a:defRPr>
            </a:lvl9pPr>
          </a:lstStyle>
          <a:p>
            <a:pPr eaLnBrk="1" hangingPunct="1">
              <a:spcBef>
                <a:spcPct val="0"/>
              </a:spcBef>
              <a:buClrTx/>
              <a:buFontTx/>
              <a:buNone/>
            </a:pPr>
            <a:r>
              <a:rPr lang="en-AU" altLang="en-US" sz="800" dirty="0">
                <a:solidFill>
                  <a:schemeClr val="bg1"/>
                </a:solidFill>
                <a:latin typeface="+mj-lt"/>
              </a:rPr>
              <a:t>Diagram 1: </a:t>
            </a:r>
            <a:br>
              <a:rPr lang="en-AU" altLang="en-US" sz="800" dirty="0">
                <a:solidFill>
                  <a:schemeClr val="bg1"/>
                </a:solidFill>
                <a:latin typeface="+mj-lt"/>
              </a:rPr>
            </a:br>
            <a:r>
              <a:rPr lang="en-AU" altLang="en-US" sz="800" dirty="0">
                <a:solidFill>
                  <a:schemeClr val="bg1"/>
                </a:solidFill>
                <a:latin typeface="+mj-lt"/>
              </a:rPr>
              <a:t>An exploded schematic of a SIBS® brake</a:t>
            </a:r>
          </a:p>
        </p:txBody>
      </p:sp>
      <p:sp>
        <p:nvSpPr>
          <p:cNvPr id="17" name="Date Placeholder 4"/>
          <p:cNvSpPr>
            <a:spLocks noGrp="1"/>
          </p:cNvSpPr>
          <p:nvPr>
            <p:ph type="dt" sz="half" idx="2"/>
          </p:nvPr>
        </p:nvSpPr>
        <p:spPr>
          <a:xfrm>
            <a:off x="732772" y="6504226"/>
            <a:ext cx="958241" cy="254827"/>
          </a:xfrm>
        </p:spPr>
        <p:txBody>
          <a:bodyPr/>
          <a:lstStyle/>
          <a:p>
            <a:r>
              <a:rPr lang="en-AU"/>
              <a:t>©  </a:t>
            </a:r>
            <a:fld id="{871999D2-145E-4988-ACE8-C9C616ACC8B6}" type="datetime1">
              <a:rPr lang="en-AU" smtClean="0"/>
              <a:t>25/11/2016</a:t>
            </a:fld>
            <a:endParaRPr lang="en-AU" dirty="0"/>
          </a:p>
        </p:txBody>
      </p:sp>
      <p:sp>
        <p:nvSpPr>
          <p:cNvPr id="19" name="Footer Placeholder 5"/>
          <p:cNvSpPr>
            <a:spLocks noGrp="1"/>
          </p:cNvSpPr>
          <p:nvPr>
            <p:ph type="ftr" sz="quarter" idx="3"/>
          </p:nvPr>
        </p:nvSpPr>
        <p:spPr>
          <a:xfrm>
            <a:off x="1691013" y="6504226"/>
            <a:ext cx="4604359" cy="254827"/>
          </a:xfrm>
        </p:spPr>
        <p:txBody>
          <a:bodyPr/>
          <a:lstStyle/>
          <a:p>
            <a:r>
              <a:rPr lang="en-AU" dirty="0"/>
              <a:t>Advanced Braking Technology – AGM Presentation</a:t>
            </a:r>
          </a:p>
        </p:txBody>
      </p:sp>
    </p:spTree>
    <p:extLst>
      <p:ext uri="{BB962C8B-B14F-4D97-AF65-F5344CB8AC3E}">
        <p14:creationId xmlns:p14="http://schemas.microsoft.com/office/powerpoint/2010/main" val="4036408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4"/>
          </p:nvPr>
        </p:nvSpPr>
        <p:spPr>
          <a:prstGeom prst="rect">
            <a:avLst/>
          </a:prstGeom>
        </p:spPr>
        <p:txBody>
          <a:bodyPr/>
          <a:lstStyle>
            <a:lvl1pPr algn="l">
              <a:defRPr sz="750">
                <a:solidFill>
                  <a:srgbClr val="3C3C3C"/>
                </a:solidFill>
                <a:latin typeface="Arial" panose="020B0604020202020204" pitchFamily="34" charset="0"/>
                <a:cs typeface="Arial" panose="020B0604020202020204" pitchFamily="34" charset="0"/>
              </a:defRPr>
            </a:lvl1pPr>
          </a:lstStyle>
          <a:p>
            <a:pPr algn="ctr"/>
            <a:r>
              <a:rPr lang="en-NZ" dirty="0"/>
              <a:t> </a:t>
            </a:r>
          </a:p>
        </p:txBody>
      </p:sp>
      <p:graphicFrame>
        <p:nvGraphicFramePr>
          <p:cNvPr id="4" name="Diagram 3"/>
          <p:cNvGraphicFramePr/>
          <p:nvPr>
            <p:extLst>
              <p:ext uri="{D42A27DB-BD31-4B8C-83A1-F6EECF244321}">
                <p14:modId xmlns:p14="http://schemas.microsoft.com/office/powerpoint/2010/main" val="2135854202"/>
              </p:ext>
            </p:extLst>
          </p:nvPr>
        </p:nvGraphicFramePr>
        <p:xfrm>
          <a:off x="2106706" y="1363339"/>
          <a:ext cx="4555455" cy="398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3853215" y="3854547"/>
            <a:ext cx="831328" cy="665701"/>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457189"/>
            <a:r>
              <a:rPr lang="en-AU" sz="1200" dirty="0">
                <a:solidFill>
                  <a:srgbClr val="000000"/>
                </a:solidFill>
              </a:rPr>
              <a:t>ABT SIBS</a:t>
            </a:r>
            <a:r>
              <a:rPr lang="en-AU" dirty="0">
                <a:solidFill>
                  <a:srgbClr val="000000"/>
                </a:solidFill>
              </a:rPr>
              <a:t> </a:t>
            </a:r>
          </a:p>
        </p:txBody>
      </p:sp>
      <p:sp>
        <p:nvSpPr>
          <p:cNvPr id="8" name="Rectangle 7"/>
          <p:cNvSpPr/>
          <p:nvPr/>
        </p:nvSpPr>
        <p:spPr>
          <a:xfrm>
            <a:off x="308473" y="993655"/>
            <a:ext cx="7293167" cy="369332"/>
          </a:xfrm>
          <a:prstGeom prst="rect">
            <a:avLst/>
          </a:prstGeom>
        </p:spPr>
        <p:txBody>
          <a:bodyPr wrap="square">
            <a:spAutoFit/>
          </a:bodyPr>
          <a:lstStyle/>
          <a:p>
            <a:pPr algn="ctr" defTabSz="342892" eaLnBrk="0" hangingPunct="0"/>
            <a:r>
              <a:rPr lang="en-AU" dirty="0">
                <a:solidFill>
                  <a:prstClr val="white"/>
                </a:solidFill>
                <a:cs typeface="Arial" panose="020B0604020202020204" pitchFamily="34" charset="0"/>
              </a:rPr>
              <a:t>Addressable Market of over 1.8m Vehicles</a:t>
            </a:r>
            <a:endParaRPr lang="en-AU" b="1" dirty="0">
              <a:solidFill>
                <a:prstClr val="white"/>
              </a:solidFill>
              <a:cs typeface="Arial"/>
            </a:endParaRPr>
          </a:p>
        </p:txBody>
      </p:sp>
      <p:sp>
        <p:nvSpPr>
          <p:cNvPr id="6" name="TextBox 5"/>
          <p:cNvSpPr txBox="1"/>
          <p:nvPr/>
        </p:nvSpPr>
        <p:spPr>
          <a:xfrm>
            <a:off x="6388672" y="2476731"/>
            <a:ext cx="2601092" cy="1477328"/>
          </a:xfrm>
          <a:prstGeom prst="rect">
            <a:avLst/>
          </a:prstGeom>
          <a:noFill/>
        </p:spPr>
        <p:txBody>
          <a:bodyPr wrap="square" rtlCol="0">
            <a:spAutoFit/>
          </a:bodyPr>
          <a:lstStyle/>
          <a:p>
            <a:pPr defTabSz="457189"/>
            <a:r>
              <a:rPr lang="en-AU" dirty="0">
                <a:solidFill>
                  <a:srgbClr val="000000"/>
                </a:solidFill>
              </a:rPr>
              <a:t>ABT’s SIBS Failsafe brakes address a small market and have averaged 400-500 Units PA</a:t>
            </a:r>
          </a:p>
        </p:txBody>
      </p:sp>
      <p:sp>
        <p:nvSpPr>
          <p:cNvPr id="2" name="Rectangle 1"/>
          <p:cNvSpPr/>
          <p:nvPr/>
        </p:nvSpPr>
        <p:spPr>
          <a:xfrm>
            <a:off x="813730" y="237264"/>
            <a:ext cx="2300630" cy="369332"/>
          </a:xfrm>
          <a:prstGeom prst="rect">
            <a:avLst/>
          </a:prstGeom>
        </p:spPr>
        <p:txBody>
          <a:bodyPr wrap="none">
            <a:spAutoFit/>
          </a:bodyPr>
          <a:lstStyle/>
          <a:p>
            <a:pPr algn="ctr" defTabSz="457189" eaLnBrk="0" hangingPunct="0"/>
            <a:r>
              <a:rPr lang="en-AU" dirty="0">
                <a:solidFill>
                  <a:schemeClr val="bg1"/>
                </a:solidFill>
                <a:cs typeface="Arial" panose="020B0604020202020204" pitchFamily="34" charset="0"/>
              </a:rPr>
              <a:t>Addressable Market </a:t>
            </a:r>
            <a:endParaRPr lang="en-AU" b="1" dirty="0">
              <a:solidFill>
                <a:schemeClr val="bg1"/>
              </a:solidFill>
              <a:cs typeface="Arial"/>
            </a:endParaRPr>
          </a:p>
        </p:txBody>
      </p:sp>
      <p:sp>
        <p:nvSpPr>
          <p:cNvPr id="9"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10" name="Date Placeholder 4"/>
          <p:cNvSpPr>
            <a:spLocks noGrp="1"/>
          </p:cNvSpPr>
          <p:nvPr>
            <p:ph type="dt" sz="half" idx="2"/>
          </p:nvPr>
        </p:nvSpPr>
        <p:spPr>
          <a:xfrm>
            <a:off x="732772" y="6504226"/>
            <a:ext cx="958241" cy="254827"/>
          </a:xfrm>
        </p:spPr>
        <p:txBody>
          <a:bodyPr/>
          <a:lstStyle/>
          <a:p>
            <a:r>
              <a:rPr lang="en-AU" dirty="0"/>
              <a:t>©  25/11/2016</a:t>
            </a:r>
          </a:p>
        </p:txBody>
      </p:sp>
      <p:sp>
        <p:nvSpPr>
          <p:cNvPr id="12" name="Slide Number Placeholder 3"/>
          <p:cNvSpPr txBox="1">
            <a:spLocks/>
          </p:cNvSpPr>
          <p:nvPr/>
        </p:nvSpPr>
        <p:spPr bwMode="auto">
          <a:xfrm>
            <a:off x="8032750" y="6350466"/>
            <a:ext cx="527050" cy="29361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defTabSz="457200" rtl="0" eaLnBrk="0" fontAlgn="base" hangingPunct="0">
              <a:lnSpc>
                <a:spcPct val="95000"/>
              </a:lnSpc>
              <a:spcBef>
                <a:spcPts val="600"/>
              </a:spcBef>
              <a:spcAft>
                <a:spcPts val="600"/>
              </a:spcAft>
              <a:buClr>
                <a:srgbClr val="429ABC"/>
              </a:buClr>
              <a:defRPr sz="2400" b="1" kern="1200">
                <a:solidFill>
                  <a:schemeClr val="accent3"/>
                </a:solidFill>
                <a:latin typeface="+mj-lt"/>
                <a:ea typeface="+mn-ea"/>
                <a:cs typeface="+mn-cs"/>
              </a:defRPr>
            </a:lvl1pPr>
            <a:lvl2pPr marL="358775" indent="-271463" algn="l" defTabSz="457200" rtl="0" eaLnBrk="0" fontAlgn="base" hangingPunct="0">
              <a:lnSpc>
                <a:spcPct val="95000"/>
              </a:lnSpc>
              <a:spcBef>
                <a:spcPts val="500"/>
              </a:spcBef>
              <a:spcAft>
                <a:spcPts val="500"/>
              </a:spcAft>
              <a:buClr>
                <a:srgbClr val="429ABC"/>
              </a:buClr>
              <a:buSzPct val="75000"/>
              <a:buFontTx/>
              <a:buBlip>
                <a:blip r:embed="rId7"/>
              </a:buBlip>
              <a:defRPr sz="2000" kern="1200">
                <a:solidFill>
                  <a:srgbClr val="404040"/>
                </a:solidFill>
                <a:latin typeface="+mn-lt"/>
                <a:ea typeface="+mn-ea"/>
                <a:cs typeface="+mn-cs"/>
              </a:defRPr>
            </a:lvl2pPr>
            <a:lvl3pPr marL="539750" indent="-198000" algn="l" defTabSz="457200" rtl="0" eaLnBrk="0" fontAlgn="base" hangingPunct="0">
              <a:lnSpc>
                <a:spcPct val="95000"/>
              </a:lnSpc>
              <a:spcBef>
                <a:spcPts val="400"/>
              </a:spcBef>
              <a:spcAft>
                <a:spcPts val="400"/>
              </a:spcAft>
              <a:buClr>
                <a:srgbClr val="429ABC"/>
              </a:buClr>
              <a:buSzPct val="67000"/>
              <a:buFontTx/>
              <a:buBlip>
                <a:blip r:embed="rId7"/>
              </a:buBlip>
              <a:defRPr kern="1200">
                <a:solidFill>
                  <a:srgbClr val="404040"/>
                </a:solidFill>
                <a:latin typeface="+mn-lt"/>
                <a:ea typeface="+mn-ea"/>
                <a:cs typeface="+mn-cs"/>
              </a:defRPr>
            </a:lvl3pPr>
            <a:lvl4pPr marL="719138" indent="-179388" algn="l" defTabSz="457200" rtl="0" eaLnBrk="0" fontAlgn="base" hangingPunct="0">
              <a:lnSpc>
                <a:spcPct val="95000"/>
              </a:lnSpc>
              <a:spcBef>
                <a:spcPts val="300"/>
              </a:spcBef>
              <a:spcAft>
                <a:spcPts val="300"/>
              </a:spcAft>
              <a:buClr>
                <a:schemeClr val="accent3"/>
              </a:buClr>
              <a:buFont typeface="Calibri" panose="020F0502020204030204" pitchFamily="34" charset="0"/>
              <a:buChar char="◦"/>
              <a:defRPr kern="1200">
                <a:solidFill>
                  <a:srgbClr val="404040"/>
                </a:solidFill>
                <a:latin typeface="+mn-lt"/>
                <a:ea typeface="+mn-ea"/>
                <a:cs typeface="+mn-cs"/>
              </a:defRPr>
            </a:lvl4pPr>
            <a:lvl5pPr marL="898525" indent="-179388" algn="l" defTabSz="457200" rtl="0" eaLnBrk="0" fontAlgn="base" hangingPunct="0">
              <a:lnSpc>
                <a:spcPct val="95000"/>
              </a:lnSpc>
              <a:spcBef>
                <a:spcPts val="200"/>
              </a:spcBef>
              <a:spcAft>
                <a:spcPts val="200"/>
              </a:spcAft>
              <a:buClr>
                <a:schemeClr val="accent3"/>
              </a:buClr>
              <a:buFont typeface="Calibri" panose="020F0502020204030204" pitchFamily="34" charset="0"/>
              <a:buChar char="-"/>
              <a:defRPr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fld id="{6E70E710-257F-48F6-A196-9832CB4A7C0F}" type="slidenum">
              <a:rPr lang="en-GB" sz="800" b="0" smtClean="0">
                <a:solidFill>
                  <a:srgbClr val="165687"/>
                </a:solidFill>
              </a:rPr>
              <a:pPr algn="r">
                <a:defRPr/>
              </a:pPr>
              <a:t>20</a:t>
            </a:fld>
            <a:endParaRPr lang="en-GB" sz="800" b="0" dirty="0">
              <a:solidFill>
                <a:srgbClr val="165687"/>
              </a:solidFill>
            </a:endParaRPr>
          </a:p>
        </p:txBody>
      </p:sp>
    </p:spTree>
    <p:extLst>
      <p:ext uri="{BB962C8B-B14F-4D97-AF65-F5344CB8AC3E}">
        <p14:creationId xmlns:p14="http://schemas.microsoft.com/office/powerpoint/2010/main" val="264880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4"/>
          </p:nvPr>
        </p:nvSpPr>
        <p:spPr>
          <a:prstGeom prst="rect">
            <a:avLst/>
          </a:prstGeom>
        </p:spPr>
        <p:txBody>
          <a:bodyPr/>
          <a:lstStyle>
            <a:lvl1pPr algn="l">
              <a:defRPr sz="750">
                <a:solidFill>
                  <a:srgbClr val="3C3C3C"/>
                </a:solidFill>
                <a:latin typeface="Arial" panose="020B0604020202020204" pitchFamily="34" charset="0"/>
                <a:cs typeface="Arial" panose="020B0604020202020204" pitchFamily="34" charset="0"/>
              </a:defRPr>
            </a:lvl1pPr>
          </a:lstStyle>
          <a:p>
            <a:pPr algn="ctr"/>
            <a:r>
              <a:rPr lang="en-NZ" dirty="0"/>
              <a:t> </a:t>
            </a:r>
          </a:p>
        </p:txBody>
      </p:sp>
      <p:graphicFrame>
        <p:nvGraphicFramePr>
          <p:cNvPr id="4" name="Diagram 3"/>
          <p:cNvGraphicFramePr/>
          <p:nvPr>
            <p:extLst>
              <p:ext uri="{D42A27DB-BD31-4B8C-83A1-F6EECF244321}">
                <p14:modId xmlns:p14="http://schemas.microsoft.com/office/powerpoint/2010/main" val="3442421588"/>
              </p:ext>
            </p:extLst>
          </p:nvPr>
        </p:nvGraphicFramePr>
        <p:xfrm>
          <a:off x="2106706" y="1363339"/>
          <a:ext cx="4555455" cy="39872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Oval 10"/>
          <p:cNvSpPr/>
          <p:nvPr/>
        </p:nvSpPr>
        <p:spPr>
          <a:xfrm>
            <a:off x="3955056" y="2869809"/>
            <a:ext cx="1728292" cy="1717201"/>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defTabSz="457189"/>
            <a:r>
              <a:rPr lang="en-AU" dirty="0">
                <a:solidFill>
                  <a:srgbClr val="000000"/>
                </a:solidFill>
              </a:rPr>
              <a:t>ABT SIBS and Terra Dura Brakes</a:t>
            </a:r>
          </a:p>
        </p:txBody>
      </p:sp>
      <p:sp>
        <p:nvSpPr>
          <p:cNvPr id="8" name="Rectangle 7"/>
          <p:cNvSpPr/>
          <p:nvPr/>
        </p:nvSpPr>
        <p:spPr>
          <a:xfrm>
            <a:off x="308473" y="993655"/>
            <a:ext cx="7293167" cy="369332"/>
          </a:xfrm>
          <a:prstGeom prst="rect">
            <a:avLst/>
          </a:prstGeom>
        </p:spPr>
        <p:txBody>
          <a:bodyPr wrap="square">
            <a:spAutoFit/>
          </a:bodyPr>
          <a:lstStyle/>
          <a:p>
            <a:pPr algn="ctr" defTabSz="342892" eaLnBrk="0" hangingPunct="0"/>
            <a:r>
              <a:rPr lang="en-AU" dirty="0">
                <a:solidFill>
                  <a:prstClr val="white"/>
                </a:solidFill>
                <a:cs typeface="Arial" panose="020B0604020202020204" pitchFamily="34" charset="0"/>
              </a:rPr>
              <a:t>Addressable Market of over 1.8m Vehicles</a:t>
            </a:r>
            <a:endParaRPr lang="en-AU" b="1" dirty="0">
              <a:solidFill>
                <a:prstClr val="white"/>
              </a:solidFill>
              <a:cs typeface="Arial"/>
            </a:endParaRPr>
          </a:p>
        </p:txBody>
      </p:sp>
      <p:sp>
        <p:nvSpPr>
          <p:cNvPr id="6" name="TextBox 5"/>
          <p:cNvSpPr txBox="1"/>
          <p:nvPr/>
        </p:nvSpPr>
        <p:spPr>
          <a:xfrm>
            <a:off x="6388672" y="2476731"/>
            <a:ext cx="2601092" cy="1754326"/>
          </a:xfrm>
          <a:prstGeom prst="rect">
            <a:avLst/>
          </a:prstGeom>
          <a:noFill/>
        </p:spPr>
        <p:txBody>
          <a:bodyPr wrap="square" rtlCol="0">
            <a:spAutoFit/>
          </a:bodyPr>
          <a:lstStyle/>
          <a:p>
            <a:pPr defTabSz="457189"/>
            <a:r>
              <a:rPr lang="en-AU" dirty="0">
                <a:solidFill>
                  <a:srgbClr val="000000"/>
                </a:solidFill>
              </a:rPr>
              <a:t>Terra Dura Brakes address a market of 1.8m SUVs. Targeting 18,000 units in 3 years time will produce revenues of $80m PA</a:t>
            </a:r>
          </a:p>
        </p:txBody>
      </p:sp>
      <p:sp>
        <p:nvSpPr>
          <p:cNvPr id="2" name="Rectangle 1"/>
          <p:cNvSpPr/>
          <p:nvPr/>
        </p:nvSpPr>
        <p:spPr>
          <a:xfrm>
            <a:off x="813730" y="237264"/>
            <a:ext cx="2300630" cy="369332"/>
          </a:xfrm>
          <a:prstGeom prst="rect">
            <a:avLst/>
          </a:prstGeom>
        </p:spPr>
        <p:txBody>
          <a:bodyPr wrap="none">
            <a:spAutoFit/>
          </a:bodyPr>
          <a:lstStyle/>
          <a:p>
            <a:pPr algn="ctr" defTabSz="457189" eaLnBrk="0" hangingPunct="0"/>
            <a:r>
              <a:rPr lang="en-AU" dirty="0">
                <a:solidFill>
                  <a:schemeClr val="bg1"/>
                </a:solidFill>
                <a:cs typeface="Arial" panose="020B0604020202020204" pitchFamily="34" charset="0"/>
              </a:rPr>
              <a:t>Addressable Market </a:t>
            </a:r>
            <a:endParaRPr lang="en-AU" b="1" dirty="0">
              <a:solidFill>
                <a:schemeClr val="bg1"/>
              </a:solidFill>
              <a:cs typeface="Arial"/>
            </a:endParaRPr>
          </a:p>
        </p:txBody>
      </p:sp>
      <p:sp>
        <p:nvSpPr>
          <p:cNvPr id="9"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10" name="Date Placeholder 4"/>
          <p:cNvSpPr>
            <a:spLocks noGrp="1"/>
          </p:cNvSpPr>
          <p:nvPr>
            <p:ph type="dt" sz="half" idx="2"/>
          </p:nvPr>
        </p:nvSpPr>
        <p:spPr>
          <a:xfrm>
            <a:off x="732772" y="6504226"/>
            <a:ext cx="958241" cy="254827"/>
          </a:xfrm>
        </p:spPr>
        <p:txBody>
          <a:bodyPr/>
          <a:lstStyle/>
          <a:p>
            <a:r>
              <a:rPr lang="en-AU" dirty="0"/>
              <a:t>©  25/11/2016</a:t>
            </a:r>
          </a:p>
        </p:txBody>
      </p:sp>
      <p:sp>
        <p:nvSpPr>
          <p:cNvPr id="12" name="Slide Number Placeholder 3"/>
          <p:cNvSpPr txBox="1">
            <a:spLocks/>
          </p:cNvSpPr>
          <p:nvPr/>
        </p:nvSpPr>
        <p:spPr bwMode="auto">
          <a:xfrm>
            <a:off x="8032750" y="6350466"/>
            <a:ext cx="527050" cy="29361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defTabSz="457200" rtl="0" eaLnBrk="0" fontAlgn="base" hangingPunct="0">
              <a:lnSpc>
                <a:spcPct val="95000"/>
              </a:lnSpc>
              <a:spcBef>
                <a:spcPts val="600"/>
              </a:spcBef>
              <a:spcAft>
                <a:spcPts val="600"/>
              </a:spcAft>
              <a:buClr>
                <a:srgbClr val="429ABC"/>
              </a:buClr>
              <a:defRPr sz="2400" b="1" kern="1200">
                <a:solidFill>
                  <a:schemeClr val="accent3"/>
                </a:solidFill>
                <a:latin typeface="+mj-lt"/>
                <a:ea typeface="+mn-ea"/>
                <a:cs typeface="+mn-cs"/>
              </a:defRPr>
            </a:lvl1pPr>
            <a:lvl2pPr marL="358775" indent="-271463" algn="l" defTabSz="457200" rtl="0" eaLnBrk="0" fontAlgn="base" hangingPunct="0">
              <a:lnSpc>
                <a:spcPct val="95000"/>
              </a:lnSpc>
              <a:spcBef>
                <a:spcPts val="500"/>
              </a:spcBef>
              <a:spcAft>
                <a:spcPts val="500"/>
              </a:spcAft>
              <a:buClr>
                <a:srgbClr val="429ABC"/>
              </a:buClr>
              <a:buSzPct val="75000"/>
              <a:buFontTx/>
              <a:buBlip>
                <a:blip r:embed="rId7"/>
              </a:buBlip>
              <a:defRPr sz="2000" kern="1200">
                <a:solidFill>
                  <a:srgbClr val="404040"/>
                </a:solidFill>
                <a:latin typeface="+mn-lt"/>
                <a:ea typeface="+mn-ea"/>
                <a:cs typeface="+mn-cs"/>
              </a:defRPr>
            </a:lvl2pPr>
            <a:lvl3pPr marL="539750" indent="-198000" algn="l" defTabSz="457200" rtl="0" eaLnBrk="0" fontAlgn="base" hangingPunct="0">
              <a:lnSpc>
                <a:spcPct val="95000"/>
              </a:lnSpc>
              <a:spcBef>
                <a:spcPts val="400"/>
              </a:spcBef>
              <a:spcAft>
                <a:spcPts val="400"/>
              </a:spcAft>
              <a:buClr>
                <a:srgbClr val="429ABC"/>
              </a:buClr>
              <a:buSzPct val="67000"/>
              <a:buFontTx/>
              <a:buBlip>
                <a:blip r:embed="rId7"/>
              </a:buBlip>
              <a:defRPr kern="1200">
                <a:solidFill>
                  <a:srgbClr val="404040"/>
                </a:solidFill>
                <a:latin typeface="+mn-lt"/>
                <a:ea typeface="+mn-ea"/>
                <a:cs typeface="+mn-cs"/>
              </a:defRPr>
            </a:lvl3pPr>
            <a:lvl4pPr marL="719138" indent="-179388" algn="l" defTabSz="457200" rtl="0" eaLnBrk="0" fontAlgn="base" hangingPunct="0">
              <a:lnSpc>
                <a:spcPct val="95000"/>
              </a:lnSpc>
              <a:spcBef>
                <a:spcPts val="300"/>
              </a:spcBef>
              <a:spcAft>
                <a:spcPts val="300"/>
              </a:spcAft>
              <a:buClr>
                <a:schemeClr val="accent3"/>
              </a:buClr>
              <a:buFont typeface="Calibri" panose="020F0502020204030204" pitchFamily="34" charset="0"/>
              <a:buChar char="◦"/>
              <a:defRPr kern="1200">
                <a:solidFill>
                  <a:srgbClr val="404040"/>
                </a:solidFill>
                <a:latin typeface="+mn-lt"/>
                <a:ea typeface="+mn-ea"/>
                <a:cs typeface="+mn-cs"/>
              </a:defRPr>
            </a:lvl4pPr>
            <a:lvl5pPr marL="898525" indent="-179388" algn="l" defTabSz="457200" rtl="0" eaLnBrk="0" fontAlgn="base" hangingPunct="0">
              <a:lnSpc>
                <a:spcPct val="95000"/>
              </a:lnSpc>
              <a:spcBef>
                <a:spcPts val="200"/>
              </a:spcBef>
              <a:spcAft>
                <a:spcPts val="200"/>
              </a:spcAft>
              <a:buClr>
                <a:schemeClr val="accent3"/>
              </a:buClr>
              <a:buFont typeface="Calibri" panose="020F0502020204030204" pitchFamily="34" charset="0"/>
              <a:buChar char="-"/>
              <a:defRPr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fld id="{6E70E710-257F-48F6-A196-9832CB4A7C0F}" type="slidenum">
              <a:rPr lang="en-GB" sz="800" b="0" smtClean="0">
                <a:solidFill>
                  <a:srgbClr val="165687"/>
                </a:solidFill>
              </a:rPr>
              <a:pPr algn="r">
                <a:defRPr/>
              </a:pPr>
              <a:t>21</a:t>
            </a:fld>
            <a:endParaRPr lang="en-GB" sz="800" b="0" dirty="0">
              <a:solidFill>
                <a:srgbClr val="165687"/>
              </a:solidFill>
            </a:endParaRPr>
          </a:p>
        </p:txBody>
      </p:sp>
    </p:spTree>
    <p:extLst>
      <p:ext uri="{BB962C8B-B14F-4D97-AF65-F5344CB8AC3E}">
        <p14:creationId xmlns:p14="http://schemas.microsoft.com/office/powerpoint/2010/main" val="234538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4"/>
          </p:nvPr>
        </p:nvSpPr>
        <p:spPr>
          <a:prstGeom prst="rect">
            <a:avLst/>
          </a:prstGeom>
        </p:spPr>
        <p:txBody>
          <a:bodyPr/>
          <a:lstStyle>
            <a:lvl1pPr algn="l">
              <a:defRPr sz="750">
                <a:solidFill>
                  <a:srgbClr val="3C3C3C"/>
                </a:solidFill>
                <a:latin typeface="Arial" panose="020B0604020202020204" pitchFamily="34" charset="0"/>
                <a:cs typeface="Arial" panose="020B0604020202020204" pitchFamily="34" charset="0"/>
              </a:defRPr>
            </a:lvl1pPr>
          </a:lstStyle>
          <a:p>
            <a:pPr algn="ctr"/>
            <a:r>
              <a:rPr lang="en-NZ" dirty="0"/>
              <a:t> </a:t>
            </a:r>
          </a:p>
        </p:txBody>
      </p:sp>
      <p:graphicFrame>
        <p:nvGraphicFramePr>
          <p:cNvPr id="4" name="Diagram 3"/>
          <p:cNvGraphicFramePr/>
          <p:nvPr>
            <p:extLst>
              <p:ext uri="{D42A27DB-BD31-4B8C-83A1-F6EECF244321}">
                <p14:modId xmlns:p14="http://schemas.microsoft.com/office/powerpoint/2010/main" val="3076179420"/>
              </p:ext>
            </p:extLst>
          </p:nvPr>
        </p:nvGraphicFramePr>
        <p:xfrm>
          <a:off x="308474" y="1362987"/>
          <a:ext cx="3489804" cy="2407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08473" y="993655"/>
            <a:ext cx="7293167" cy="369332"/>
          </a:xfrm>
          <a:prstGeom prst="rect">
            <a:avLst/>
          </a:prstGeom>
        </p:spPr>
        <p:txBody>
          <a:bodyPr wrap="square">
            <a:spAutoFit/>
          </a:bodyPr>
          <a:lstStyle/>
          <a:p>
            <a:pPr algn="ctr" defTabSz="342892" eaLnBrk="0" hangingPunct="0"/>
            <a:r>
              <a:rPr lang="en-AU" dirty="0">
                <a:solidFill>
                  <a:prstClr val="white"/>
                </a:solidFill>
                <a:cs typeface="Arial" panose="020B0604020202020204" pitchFamily="34" charset="0"/>
              </a:rPr>
              <a:t>Addressable Market of over 1.8m Vehicles</a:t>
            </a:r>
            <a:endParaRPr lang="en-AU" b="1" dirty="0">
              <a:solidFill>
                <a:prstClr val="white"/>
              </a:solidFill>
              <a:cs typeface="Arial"/>
            </a:endParaRPr>
          </a:p>
        </p:txBody>
      </p:sp>
      <p:sp>
        <p:nvSpPr>
          <p:cNvPr id="6" name="TextBox 5"/>
          <p:cNvSpPr txBox="1"/>
          <p:nvPr/>
        </p:nvSpPr>
        <p:spPr>
          <a:xfrm>
            <a:off x="6388672" y="2476731"/>
            <a:ext cx="2601092" cy="369332"/>
          </a:xfrm>
          <a:prstGeom prst="rect">
            <a:avLst/>
          </a:prstGeom>
          <a:noFill/>
        </p:spPr>
        <p:txBody>
          <a:bodyPr wrap="square" rtlCol="0">
            <a:spAutoFit/>
          </a:bodyPr>
          <a:lstStyle/>
          <a:p>
            <a:pPr defTabSz="457189"/>
            <a:endParaRPr lang="en-AU" dirty="0">
              <a:solidFill>
                <a:srgbClr val="000000"/>
              </a:solidFill>
            </a:endParaRPr>
          </a:p>
        </p:txBody>
      </p:sp>
      <p:sp>
        <p:nvSpPr>
          <p:cNvPr id="2" name="Rectangle 1"/>
          <p:cNvSpPr/>
          <p:nvPr/>
        </p:nvSpPr>
        <p:spPr>
          <a:xfrm>
            <a:off x="690152" y="237264"/>
            <a:ext cx="4506425" cy="369332"/>
          </a:xfrm>
          <a:prstGeom prst="rect">
            <a:avLst/>
          </a:prstGeom>
        </p:spPr>
        <p:txBody>
          <a:bodyPr wrap="none">
            <a:spAutoFit/>
          </a:bodyPr>
          <a:lstStyle/>
          <a:p>
            <a:pPr algn="ctr" defTabSz="457189" eaLnBrk="0" hangingPunct="0"/>
            <a:r>
              <a:rPr lang="en-AU" dirty="0">
                <a:solidFill>
                  <a:schemeClr val="bg1"/>
                </a:solidFill>
                <a:cs typeface="Arial" panose="020B0604020202020204" pitchFamily="34" charset="0"/>
              </a:rPr>
              <a:t>Addressable Market of over 1.8m Vehicles</a:t>
            </a:r>
            <a:endParaRPr lang="en-AU" b="1" dirty="0">
              <a:solidFill>
                <a:schemeClr val="bg1"/>
              </a:solidFill>
              <a:cs typeface="Arial"/>
            </a:endParaRPr>
          </a:p>
        </p:txBody>
      </p:sp>
      <p:pic>
        <p:nvPicPr>
          <p:cNvPr id="1026" name="Picture 2" descr="Rio Tinto Share Price: Mongolia Unlocks Exports from Oyu Tolgoi Mi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4539" y="1362987"/>
            <a:ext cx="2601058" cy="1510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reeport min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04539" y="3770142"/>
            <a:ext cx="3591736" cy="11017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1940" y="2996798"/>
            <a:ext cx="3887860" cy="369332"/>
          </a:xfrm>
          <a:prstGeom prst="rect">
            <a:avLst/>
          </a:prstGeom>
          <a:noFill/>
        </p:spPr>
        <p:txBody>
          <a:bodyPr wrap="square" rtlCol="0">
            <a:spAutoFit/>
          </a:bodyPr>
          <a:lstStyle/>
          <a:p>
            <a:r>
              <a:rPr lang="en-AU" dirty="0" err="1"/>
              <a:t>Oyu</a:t>
            </a:r>
            <a:r>
              <a:rPr lang="en-AU" dirty="0"/>
              <a:t> </a:t>
            </a:r>
            <a:r>
              <a:rPr lang="en-AU" dirty="0" err="1"/>
              <a:t>Tolgoi</a:t>
            </a:r>
            <a:r>
              <a:rPr lang="en-AU" dirty="0"/>
              <a:t> 700 SUVs, 10 Installed </a:t>
            </a:r>
          </a:p>
        </p:txBody>
      </p:sp>
      <p:sp>
        <p:nvSpPr>
          <p:cNvPr id="12" name="TextBox 11"/>
          <p:cNvSpPr txBox="1"/>
          <p:nvPr/>
        </p:nvSpPr>
        <p:spPr>
          <a:xfrm>
            <a:off x="4704539" y="4981482"/>
            <a:ext cx="3887860" cy="369332"/>
          </a:xfrm>
          <a:prstGeom prst="rect">
            <a:avLst/>
          </a:prstGeom>
          <a:noFill/>
        </p:spPr>
        <p:txBody>
          <a:bodyPr wrap="square" rtlCol="0">
            <a:spAutoFit/>
          </a:bodyPr>
          <a:lstStyle/>
          <a:p>
            <a:r>
              <a:rPr lang="en-AU" dirty="0"/>
              <a:t>Freeport 300 SUVs, 9 Installed </a:t>
            </a:r>
          </a:p>
        </p:txBody>
      </p:sp>
      <p:sp>
        <p:nvSpPr>
          <p:cNvPr id="13" name="Slide Number Placeholder 3"/>
          <p:cNvSpPr txBox="1">
            <a:spLocks/>
          </p:cNvSpPr>
          <p:nvPr/>
        </p:nvSpPr>
        <p:spPr bwMode="auto">
          <a:xfrm>
            <a:off x="8032750" y="6350466"/>
            <a:ext cx="527050" cy="293615"/>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lvl1pPr marL="0" indent="0" algn="l" defTabSz="457200" rtl="0" eaLnBrk="0" fontAlgn="base" hangingPunct="0">
              <a:lnSpc>
                <a:spcPct val="95000"/>
              </a:lnSpc>
              <a:spcBef>
                <a:spcPts val="600"/>
              </a:spcBef>
              <a:spcAft>
                <a:spcPts val="600"/>
              </a:spcAft>
              <a:buClr>
                <a:srgbClr val="429ABC"/>
              </a:buClr>
              <a:defRPr sz="2400" b="1" kern="1200">
                <a:solidFill>
                  <a:schemeClr val="accent3"/>
                </a:solidFill>
                <a:latin typeface="+mj-lt"/>
                <a:ea typeface="+mn-ea"/>
                <a:cs typeface="+mn-cs"/>
              </a:defRPr>
            </a:lvl1pPr>
            <a:lvl2pPr marL="358775" indent="-271463" algn="l" defTabSz="457200" rtl="0" eaLnBrk="0" fontAlgn="base" hangingPunct="0">
              <a:lnSpc>
                <a:spcPct val="95000"/>
              </a:lnSpc>
              <a:spcBef>
                <a:spcPts val="500"/>
              </a:spcBef>
              <a:spcAft>
                <a:spcPts val="500"/>
              </a:spcAft>
              <a:buClr>
                <a:srgbClr val="429ABC"/>
              </a:buClr>
              <a:buSzPct val="75000"/>
              <a:buFontTx/>
              <a:buBlip>
                <a:blip r:embed="rId9"/>
              </a:buBlip>
              <a:defRPr sz="2000" kern="1200">
                <a:solidFill>
                  <a:srgbClr val="404040"/>
                </a:solidFill>
                <a:latin typeface="+mn-lt"/>
                <a:ea typeface="+mn-ea"/>
                <a:cs typeface="+mn-cs"/>
              </a:defRPr>
            </a:lvl2pPr>
            <a:lvl3pPr marL="539750" indent="-198000" algn="l" defTabSz="457200" rtl="0" eaLnBrk="0" fontAlgn="base" hangingPunct="0">
              <a:lnSpc>
                <a:spcPct val="95000"/>
              </a:lnSpc>
              <a:spcBef>
                <a:spcPts val="400"/>
              </a:spcBef>
              <a:spcAft>
                <a:spcPts val="400"/>
              </a:spcAft>
              <a:buClr>
                <a:srgbClr val="429ABC"/>
              </a:buClr>
              <a:buSzPct val="67000"/>
              <a:buFontTx/>
              <a:buBlip>
                <a:blip r:embed="rId9"/>
              </a:buBlip>
              <a:defRPr kern="1200">
                <a:solidFill>
                  <a:srgbClr val="404040"/>
                </a:solidFill>
                <a:latin typeface="+mn-lt"/>
                <a:ea typeface="+mn-ea"/>
                <a:cs typeface="+mn-cs"/>
              </a:defRPr>
            </a:lvl3pPr>
            <a:lvl4pPr marL="719138" indent="-179388" algn="l" defTabSz="457200" rtl="0" eaLnBrk="0" fontAlgn="base" hangingPunct="0">
              <a:lnSpc>
                <a:spcPct val="95000"/>
              </a:lnSpc>
              <a:spcBef>
                <a:spcPts val="300"/>
              </a:spcBef>
              <a:spcAft>
                <a:spcPts val="300"/>
              </a:spcAft>
              <a:buClr>
                <a:schemeClr val="accent3"/>
              </a:buClr>
              <a:buFont typeface="Calibri" panose="020F0502020204030204" pitchFamily="34" charset="0"/>
              <a:buChar char="◦"/>
              <a:defRPr kern="1200">
                <a:solidFill>
                  <a:srgbClr val="404040"/>
                </a:solidFill>
                <a:latin typeface="+mn-lt"/>
                <a:ea typeface="+mn-ea"/>
                <a:cs typeface="+mn-cs"/>
              </a:defRPr>
            </a:lvl4pPr>
            <a:lvl5pPr marL="898525" indent="-179388" algn="l" defTabSz="457200" rtl="0" eaLnBrk="0" fontAlgn="base" hangingPunct="0">
              <a:lnSpc>
                <a:spcPct val="95000"/>
              </a:lnSpc>
              <a:spcBef>
                <a:spcPts val="200"/>
              </a:spcBef>
              <a:spcAft>
                <a:spcPts val="200"/>
              </a:spcAft>
              <a:buClr>
                <a:schemeClr val="accent3"/>
              </a:buClr>
              <a:buFont typeface="Calibri" panose="020F0502020204030204" pitchFamily="34" charset="0"/>
              <a:buChar char="-"/>
              <a:defRPr kern="1200">
                <a:solidFill>
                  <a:srgbClr val="40404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fld id="{6E70E710-257F-48F6-A196-9832CB4A7C0F}" type="slidenum">
              <a:rPr lang="en-GB" sz="800" b="0" smtClean="0">
                <a:solidFill>
                  <a:srgbClr val="165687"/>
                </a:solidFill>
              </a:rPr>
              <a:pPr algn="r">
                <a:defRPr/>
              </a:pPr>
              <a:t>22</a:t>
            </a:fld>
            <a:endParaRPr lang="en-GB" sz="800" b="0" dirty="0">
              <a:solidFill>
                <a:srgbClr val="165687"/>
              </a:solidFill>
            </a:endParaRPr>
          </a:p>
        </p:txBody>
      </p:sp>
      <p:sp>
        <p:nvSpPr>
          <p:cNvPr id="14"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15" name="Date Placeholder 4"/>
          <p:cNvSpPr>
            <a:spLocks noGrp="1"/>
          </p:cNvSpPr>
          <p:nvPr>
            <p:ph type="dt" sz="half" idx="2"/>
          </p:nvPr>
        </p:nvSpPr>
        <p:spPr>
          <a:xfrm>
            <a:off x="732772" y="6504226"/>
            <a:ext cx="958241" cy="254827"/>
          </a:xfrm>
        </p:spPr>
        <p:txBody>
          <a:bodyPr/>
          <a:lstStyle/>
          <a:p>
            <a:r>
              <a:rPr lang="en-AU" dirty="0"/>
              <a:t>©  25/11/2016</a:t>
            </a:r>
          </a:p>
        </p:txBody>
      </p:sp>
      <p:cxnSp>
        <p:nvCxnSpPr>
          <p:cNvPr id="16" name="Straight Arrow Connector 15"/>
          <p:cNvCxnSpPr/>
          <p:nvPr/>
        </p:nvCxnSpPr>
        <p:spPr>
          <a:xfrm>
            <a:off x="2743200" y="2476731"/>
            <a:ext cx="175846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2518117" y="3366130"/>
            <a:ext cx="1983545" cy="6712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030" name="Picture 6" descr="Image result for kghm min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24650" y="4494564"/>
            <a:ext cx="2018714" cy="1346861"/>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16679" y="5905561"/>
            <a:ext cx="3887860" cy="369332"/>
          </a:xfrm>
          <a:prstGeom prst="rect">
            <a:avLst/>
          </a:prstGeom>
          <a:noFill/>
        </p:spPr>
        <p:txBody>
          <a:bodyPr wrap="square" rtlCol="0">
            <a:spAutoFit/>
          </a:bodyPr>
          <a:lstStyle/>
          <a:p>
            <a:r>
              <a:rPr lang="en-AU" dirty="0"/>
              <a:t>KGHM 400 SUVs pa, 50 Installed </a:t>
            </a:r>
          </a:p>
        </p:txBody>
      </p:sp>
      <p:cxnSp>
        <p:nvCxnSpPr>
          <p:cNvPr id="20" name="Straight Arrow Connector 19"/>
          <p:cNvCxnSpPr/>
          <p:nvPr/>
        </p:nvCxnSpPr>
        <p:spPr>
          <a:xfrm>
            <a:off x="1691013" y="3770142"/>
            <a:ext cx="242994" cy="61897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087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AU" sz="2000" dirty="0">
                <a:cs typeface="Arial" charset="0"/>
              </a:rPr>
              <a:t>Off Road Markets. International</a:t>
            </a:r>
          </a:p>
        </p:txBody>
      </p:sp>
      <p:sp>
        <p:nvSpPr>
          <p:cNvPr id="13" name="Slide Number Placeholder 3"/>
          <p:cNvSpPr txBox="1">
            <a:spLocks noGrp="1"/>
          </p:cNvSpPr>
          <p:nvPr>
            <p:ph type="sldNum" sz="quarter" idx="10"/>
          </p:nvPr>
        </p:nvSpPr>
        <p:spPr bwMode="auto">
          <a:xfrm>
            <a:off x="8032750" y="6350466"/>
            <a:ext cx="527050" cy="293615"/>
          </a:xfrm>
          <a:prstGeom prst="rect">
            <a:avLst/>
          </a:prstGeom>
          <a:noFill/>
          <a:ln>
            <a:miter lim="800000"/>
            <a:headEnd/>
            <a:tailEnd/>
          </a:ln>
        </p:spPr>
        <p:txBody>
          <a:bodyPr lIns="0" tIns="0" rIns="0" bIns="0" anchor="b"/>
          <a:lstStyle/>
          <a:p>
            <a:pPr algn="r">
              <a:defRPr/>
            </a:pPr>
            <a:fld id="{6E70E710-257F-48F6-A196-9832CB4A7C0F}" type="slidenum">
              <a:rPr lang="en-GB" sz="800" b="0">
                <a:solidFill>
                  <a:srgbClr val="165687"/>
                </a:solidFill>
                <a:cs typeface="+mn-cs"/>
              </a:rPr>
              <a:pPr algn="r">
                <a:defRPr/>
              </a:pPr>
              <a:t>23</a:t>
            </a:fld>
            <a:endParaRPr lang="en-GB" sz="800" b="0" dirty="0">
              <a:solidFill>
                <a:srgbClr val="165687"/>
              </a:solidFill>
              <a:cs typeface="+mn-cs"/>
            </a:endParaRPr>
          </a:p>
        </p:txBody>
      </p:sp>
      <p:sp>
        <p:nvSpPr>
          <p:cNvPr id="2" name="Rectangle 1"/>
          <p:cNvSpPr/>
          <p:nvPr/>
        </p:nvSpPr>
        <p:spPr>
          <a:xfrm>
            <a:off x="717552" y="1249942"/>
            <a:ext cx="7610660" cy="1733808"/>
          </a:xfrm>
          <a:prstGeom prst="rect">
            <a:avLst/>
          </a:prstGeom>
        </p:spPr>
        <p:txBody>
          <a:bodyPr wrap="square">
            <a:spAutoFit/>
          </a:bodyPr>
          <a:lstStyle/>
          <a:p>
            <a:pPr marL="358775" lvl="1" indent="-271463" eaLnBrk="0" hangingPunct="0">
              <a:spcBef>
                <a:spcPts val="20"/>
              </a:spcBef>
              <a:spcAft>
                <a:spcPts val="500"/>
              </a:spcAft>
              <a:buClr>
                <a:srgbClr val="429ABC"/>
              </a:buClr>
              <a:buSzPct val="75000"/>
              <a:buBlip>
                <a:blip r:embed="rId2"/>
              </a:buBlip>
            </a:pPr>
            <a:r>
              <a:rPr lang="en-AU" dirty="0">
                <a:latin typeface="+mn-lt"/>
                <a:cs typeface="+mn-cs"/>
              </a:rPr>
              <a:t>All international distributors will to receive TD brakes in Q3</a:t>
            </a:r>
          </a:p>
          <a:p>
            <a:pPr marL="358775" lvl="1" indent="-271463" eaLnBrk="0" hangingPunct="0">
              <a:spcBef>
                <a:spcPts val="20"/>
              </a:spcBef>
              <a:spcAft>
                <a:spcPts val="500"/>
              </a:spcAft>
              <a:buClr>
                <a:srgbClr val="429ABC"/>
              </a:buClr>
              <a:buSzPct val="75000"/>
              <a:buBlip>
                <a:blip r:embed="rId2"/>
              </a:buBlip>
            </a:pPr>
            <a:r>
              <a:rPr lang="en-NZ" dirty="0">
                <a:latin typeface="+mn-lt"/>
              </a:rPr>
              <a:t>Trials with </a:t>
            </a:r>
            <a:r>
              <a:rPr lang="en-AU" dirty="0">
                <a:latin typeface="+mn-lt"/>
              </a:rPr>
              <a:t>Isuzu UK and Isuzu Europe scheduled for February 2017</a:t>
            </a:r>
            <a:endParaRPr lang="en-AU" dirty="0">
              <a:latin typeface="+mn-lt"/>
              <a:cs typeface="+mn-cs"/>
            </a:endParaRPr>
          </a:p>
          <a:p>
            <a:pPr marL="358775" lvl="1" indent="-271463" eaLnBrk="0" hangingPunct="0">
              <a:spcBef>
                <a:spcPts val="20"/>
              </a:spcBef>
              <a:spcAft>
                <a:spcPts val="500"/>
              </a:spcAft>
              <a:buClr>
                <a:srgbClr val="429ABC"/>
              </a:buClr>
              <a:buSzPct val="75000"/>
              <a:buBlip>
                <a:blip r:embed="rId2"/>
              </a:buBlip>
            </a:pPr>
            <a:r>
              <a:rPr lang="en-AU" altLang="en-US" dirty="0">
                <a:latin typeface="+mn-lt"/>
                <a:cs typeface="+mn-cs"/>
              </a:rPr>
              <a:t>Isuzu Huntsman is an example of the market opportunity</a:t>
            </a: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p:txBody>
      </p:sp>
      <p:sp>
        <p:nvSpPr>
          <p:cNvPr id="6"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7" name="Date Placeholder 4"/>
          <p:cNvSpPr>
            <a:spLocks noGrp="1"/>
          </p:cNvSpPr>
          <p:nvPr>
            <p:ph type="dt" sz="half" idx="2"/>
          </p:nvPr>
        </p:nvSpPr>
        <p:spPr>
          <a:xfrm>
            <a:off x="732772" y="6504226"/>
            <a:ext cx="958241" cy="254827"/>
          </a:xfrm>
        </p:spPr>
        <p:txBody>
          <a:bodyPr/>
          <a:lstStyle/>
          <a:p>
            <a:r>
              <a:rPr lang="en-AU" dirty="0"/>
              <a:t>©  25/11/2016</a:t>
            </a:r>
          </a:p>
        </p:txBody>
      </p:sp>
      <p:pic>
        <p:nvPicPr>
          <p:cNvPr id="3" name="Picture 2"/>
          <p:cNvPicPr>
            <a:picLocks noChangeAspect="1"/>
          </p:cNvPicPr>
          <p:nvPr/>
        </p:nvPicPr>
        <p:blipFill>
          <a:blip r:embed="rId3"/>
          <a:stretch>
            <a:fillRect/>
          </a:stretch>
        </p:blipFill>
        <p:spPr>
          <a:xfrm>
            <a:off x="1143001" y="2607685"/>
            <a:ext cx="3646612" cy="2771425"/>
          </a:xfrm>
          <a:prstGeom prst="rect">
            <a:avLst/>
          </a:prstGeom>
        </p:spPr>
      </p:pic>
      <p:sp>
        <p:nvSpPr>
          <p:cNvPr id="4" name="Rectangle 3"/>
          <p:cNvSpPr/>
          <p:nvPr/>
        </p:nvSpPr>
        <p:spPr>
          <a:xfrm>
            <a:off x="5263624" y="2562236"/>
            <a:ext cx="3163199" cy="2862322"/>
          </a:xfrm>
          <a:prstGeom prst="rect">
            <a:avLst/>
          </a:prstGeom>
        </p:spPr>
        <p:txBody>
          <a:bodyPr wrap="square">
            <a:spAutoFit/>
          </a:bodyPr>
          <a:lstStyle/>
          <a:p>
            <a:pPr marL="171450" indent="-171450">
              <a:buFont typeface="Arial" panose="020B0604020202020204" pitchFamily="34" charset="0"/>
              <a:buChar char="•"/>
            </a:pPr>
            <a:r>
              <a:rPr lang="en-AU" sz="1200" dirty="0" err="1">
                <a:latin typeface="Calibri" panose="020F0502020204030204" pitchFamily="34" charset="0"/>
              </a:rPr>
              <a:t>Aeroklas</a:t>
            </a:r>
            <a:r>
              <a:rPr lang="en-AU" sz="1200" dirty="0">
                <a:latin typeface="Calibri" panose="020F0502020204030204" pitchFamily="34" charset="0"/>
              </a:rPr>
              <a:t> Commercial Canopy with matching Roof Rails and Roof Vent </a:t>
            </a:r>
          </a:p>
          <a:p>
            <a:pPr marL="171450" indent="-171450">
              <a:buFont typeface="Arial" panose="020B0604020202020204" pitchFamily="34" charset="0"/>
              <a:buChar char="•"/>
            </a:pPr>
            <a:r>
              <a:rPr lang="en-AU" sz="1200" dirty="0">
                <a:latin typeface="Calibri" panose="020F0502020204030204" pitchFamily="34" charset="0"/>
              </a:rPr>
              <a:t>LINTRAN </a:t>
            </a:r>
            <a:r>
              <a:rPr lang="en-AU" sz="1200" dirty="0" err="1">
                <a:latin typeface="Calibri" panose="020F0502020204030204" pitchFamily="34" charset="0"/>
              </a:rPr>
              <a:t>Transafe</a:t>
            </a:r>
            <a:r>
              <a:rPr lang="en-AU" sz="1200" dirty="0">
                <a:latin typeface="Calibri" panose="020F0502020204030204" pitchFamily="34" charset="0"/>
              </a:rPr>
              <a:t> Drawer System with </a:t>
            </a:r>
            <a:r>
              <a:rPr lang="en-AU" sz="1200" dirty="0" err="1">
                <a:latin typeface="Calibri" panose="020F0502020204030204" pitchFamily="34" charset="0"/>
              </a:rPr>
              <a:t>GapFlap</a:t>
            </a:r>
            <a:r>
              <a:rPr lang="en-AU" sz="1200" dirty="0">
                <a:latin typeface="Calibri" panose="020F0502020204030204" pitchFamily="34" charset="0"/>
              </a:rPr>
              <a:t>  </a:t>
            </a:r>
          </a:p>
          <a:p>
            <a:pPr marL="171450" indent="-171450">
              <a:buFont typeface="Arial" panose="020B0604020202020204" pitchFamily="34" charset="0"/>
              <a:buChar char="•"/>
            </a:pPr>
            <a:r>
              <a:rPr lang="en-AU" sz="1200" dirty="0">
                <a:latin typeface="Calibri" panose="020F0502020204030204" pitchFamily="34" charset="0"/>
              </a:rPr>
              <a:t>4 x 17" Black Alloy Wheels with Cooper Discoverer A/T3 Tyres </a:t>
            </a:r>
          </a:p>
          <a:p>
            <a:pPr marL="171450" indent="-171450">
              <a:buFont typeface="Arial" panose="020B0604020202020204" pitchFamily="34" charset="0"/>
              <a:buChar char="•"/>
            </a:pPr>
            <a:r>
              <a:rPr lang="en-AU" sz="1200" dirty="0">
                <a:latin typeface="Calibri" panose="020F0502020204030204" pitchFamily="34" charset="0"/>
              </a:rPr>
              <a:t>Pioneer F860BT VISION </a:t>
            </a:r>
            <a:r>
              <a:rPr lang="en-AU" sz="1200" dirty="0" err="1">
                <a:latin typeface="Calibri" panose="020F0502020204030204" pitchFamily="34" charset="0"/>
              </a:rPr>
              <a:t>SatNav</a:t>
            </a:r>
            <a:r>
              <a:rPr lang="en-AU" sz="1200" dirty="0">
                <a:latin typeface="Calibri" panose="020F0502020204030204" pitchFamily="34" charset="0"/>
              </a:rPr>
              <a:t> Pack with Reverse Camera Heavy duty black side steps </a:t>
            </a:r>
          </a:p>
          <a:p>
            <a:pPr marL="171450" indent="-171450">
              <a:buFont typeface="Arial" panose="020B0604020202020204" pitchFamily="34" charset="0"/>
              <a:buChar char="•"/>
            </a:pPr>
            <a:r>
              <a:rPr lang="en-AU" sz="1200" dirty="0">
                <a:latin typeface="Calibri" panose="020F0502020204030204" pitchFamily="34" charset="0"/>
              </a:rPr>
              <a:t>3.5T Towbar &amp; 7PIN Electrics </a:t>
            </a:r>
          </a:p>
          <a:p>
            <a:pPr marL="171450" indent="-171450">
              <a:buFont typeface="Arial" panose="020B0604020202020204" pitchFamily="34" charset="0"/>
              <a:buChar char="•"/>
            </a:pPr>
            <a:r>
              <a:rPr lang="en-AU" sz="1200" dirty="0">
                <a:latin typeface="Calibri" panose="020F0502020204030204" pitchFamily="34" charset="0"/>
              </a:rPr>
              <a:t>Tailgate damper </a:t>
            </a:r>
          </a:p>
          <a:p>
            <a:pPr marL="171450" indent="-171450">
              <a:buFont typeface="Arial" panose="020B0604020202020204" pitchFamily="34" charset="0"/>
              <a:buChar char="•"/>
            </a:pPr>
            <a:r>
              <a:rPr lang="en-AU" sz="1200" dirty="0">
                <a:latin typeface="Calibri" panose="020F0502020204030204" pitchFamily="34" charset="0"/>
              </a:rPr>
              <a:t>De-Chrome Pack (</a:t>
            </a:r>
            <a:r>
              <a:rPr lang="en-AU" sz="1200" dirty="0" err="1">
                <a:latin typeface="Calibri" panose="020F0502020204030204" pitchFamily="34" charset="0"/>
              </a:rPr>
              <a:t>inc.</a:t>
            </a:r>
            <a:r>
              <a:rPr lang="en-AU" sz="1200" dirty="0">
                <a:latin typeface="Calibri" panose="020F0502020204030204" pitchFamily="34" charset="0"/>
              </a:rPr>
              <a:t> Black Roof Rails on Yukon models)</a:t>
            </a:r>
          </a:p>
          <a:p>
            <a:pPr marL="171450" indent="-171450">
              <a:buFont typeface="Arial" panose="020B0604020202020204" pitchFamily="34" charset="0"/>
              <a:buChar char="•"/>
            </a:pPr>
            <a:r>
              <a:rPr lang="en-AU" sz="1200" dirty="0">
                <a:latin typeface="Calibri" panose="020F0502020204030204" pitchFamily="34" charset="0"/>
              </a:rPr>
              <a:t>Under-rail bed liner 17" Spare Wheel Kit with Cooper Discoverer A/T3 Tyre Front &amp; rear rubber trays</a:t>
            </a:r>
          </a:p>
        </p:txBody>
      </p:sp>
    </p:spTree>
    <p:extLst>
      <p:ext uri="{BB962C8B-B14F-4D97-AF65-F5344CB8AC3E}">
        <p14:creationId xmlns:p14="http://schemas.microsoft.com/office/powerpoint/2010/main" val="227303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p:cNvSpPr>
          <p:nvPr>
            <p:ph type="title"/>
          </p:nvPr>
        </p:nvSpPr>
        <p:spPr>
          <a:noFill/>
          <a:ln w="9525">
            <a:noFill/>
            <a:miter lim="800000"/>
            <a:headEnd/>
            <a:tailEnd/>
          </a:ln>
        </p:spPr>
        <p:txBody>
          <a:bodyPr vert="horz" wrap="square" lIns="91440" tIns="45720" rIns="91440" bIns="45720" numCol="1" anchor="b" anchorCtr="0" compatLnSpc="1">
            <a:prstTxWarp prst="textNoShape">
              <a:avLst/>
            </a:prstTxWarp>
          </a:bodyPr>
          <a:lstStyle/>
          <a:p>
            <a:pPr eaLnBrk="1" hangingPunct="1"/>
            <a:r>
              <a:rPr lang="en-AU" sz="2000" dirty="0">
                <a:cs typeface="Arial" charset="0"/>
              </a:rPr>
              <a:t>Retail Market Engagement: Off Road Market</a:t>
            </a:r>
          </a:p>
        </p:txBody>
      </p:sp>
      <p:sp>
        <p:nvSpPr>
          <p:cNvPr id="13" name="Slide Number Placeholder 3"/>
          <p:cNvSpPr txBox="1">
            <a:spLocks noGrp="1"/>
          </p:cNvSpPr>
          <p:nvPr>
            <p:ph type="sldNum" sz="quarter" idx="10"/>
          </p:nvPr>
        </p:nvSpPr>
        <p:spPr bwMode="auto">
          <a:xfrm>
            <a:off x="8032750" y="6350466"/>
            <a:ext cx="527050" cy="293615"/>
          </a:xfrm>
          <a:prstGeom prst="rect">
            <a:avLst/>
          </a:prstGeom>
          <a:noFill/>
          <a:ln>
            <a:miter lim="800000"/>
            <a:headEnd/>
            <a:tailEnd/>
          </a:ln>
        </p:spPr>
        <p:txBody>
          <a:bodyPr lIns="0" tIns="0" rIns="0" bIns="0" anchor="b"/>
          <a:lstStyle/>
          <a:p>
            <a:pPr algn="r">
              <a:defRPr/>
            </a:pPr>
            <a:fld id="{6E70E710-257F-48F6-A196-9832CB4A7C0F}" type="slidenum">
              <a:rPr lang="en-GB" sz="800" b="0">
                <a:solidFill>
                  <a:srgbClr val="165687"/>
                </a:solidFill>
                <a:cs typeface="+mn-cs"/>
              </a:rPr>
              <a:pPr algn="r">
                <a:defRPr/>
              </a:pPr>
              <a:t>24</a:t>
            </a:fld>
            <a:endParaRPr lang="en-GB" sz="800" b="0" dirty="0">
              <a:solidFill>
                <a:srgbClr val="165687"/>
              </a:solidFill>
              <a:cs typeface="+mn-cs"/>
            </a:endParaRPr>
          </a:p>
        </p:txBody>
      </p:sp>
      <p:sp>
        <p:nvSpPr>
          <p:cNvPr id="2" name="Rectangle 1"/>
          <p:cNvSpPr/>
          <p:nvPr/>
        </p:nvSpPr>
        <p:spPr>
          <a:xfrm>
            <a:off x="717551" y="1249942"/>
            <a:ext cx="6023907" cy="1420902"/>
          </a:xfrm>
          <a:prstGeom prst="rect">
            <a:avLst/>
          </a:prstGeom>
        </p:spPr>
        <p:txBody>
          <a:bodyPr wrap="square">
            <a:spAutoFit/>
          </a:bodyPr>
          <a:lstStyle/>
          <a:p>
            <a:pPr marL="358775" lvl="1" indent="-271463" eaLnBrk="0" hangingPunct="0">
              <a:spcBef>
                <a:spcPts val="20"/>
              </a:spcBef>
              <a:spcAft>
                <a:spcPts val="500"/>
              </a:spcAft>
              <a:buClr>
                <a:srgbClr val="429ABC"/>
              </a:buClr>
              <a:buSzPct val="75000"/>
              <a:buBlip>
                <a:blip r:embed="rId2"/>
              </a:buBlip>
            </a:pPr>
            <a:r>
              <a:rPr lang="en-AU" dirty="0">
                <a:latin typeface="Calibri" panose="020F0502020204030204" pitchFamily="34" charset="0"/>
                <a:cs typeface="+mn-cs"/>
              </a:rPr>
              <a:t>Current Australian </a:t>
            </a:r>
            <a:r>
              <a:rPr lang="en-US" altLang="en-US" sz="2400" kern="0" dirty="0">
                <a:latin typeface="Calibri" panose="020F0502020204030204" pitchFamily="34" charset="0"/>
                <a:cs typeface="+mn-cs"/>
              </a:rPr>
              <a:t>SIBS®</a:t>
            </a:r>
            <a:r>
              <a:rPr lang="en-AU" dirty="0">
                <a:latin typeface="Calibri" panose="020F0502020204030204" pitchFamily="34" charset="0"/>
                <a:cs typeface="+mn-cs"/>
              </a:rPr>
              <a:t> Partners include retail &amp; commercial fleet providers</a:t>
            </a: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a:p>
            <a:pPr marL="87312" lvl="1" eaLnBrk="0" hangingPunct="0">
              <a:spcBef>
                <a:spcPts val="20"/>
              </a:spcBef>
              <a:spcAft>
                <a:spcPts val="500"/>
              </a:spcAft>
              <a:buClr>
                <a:srgbClr val="429ABC"/>
              </a:buClr>
              <a:buSzPct val="75000"/>
            </a:pPr>
            <a:endParaRPr lang="en-AU" altLang="en-US" dirty="0">
              <a:solidFill>
                <a:srgbClr val="404040"/>
              </a:solidFill>
              <a:latin typeface="+mn-lt"/>
              <a:cs typeface="+mn-cs"/>
            </a:endParaRPr>
          </a:p>
        </p:txBody>
      </p:sp>
      <p:sp>
        <p:nvSpPr>
          <p:cNvPr id="6"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7" name="Date Placeholder 4"/>
          <p:cNvSpPr>
            <a:spLocks noGrp="1"/>
          </p:cNvSpPr>
          <p:nvPr>
            <p:ph type="dt" sz="half" idx="2"/>
          </p:nvPr>
        </p:nvSpPr>
        <p:spPr>
          <a:xfrm>
            <a:off x="732772" y="6504226"/>
            <a:ext cx="958241" cy="254827"/>
          </a:xfrm>
        </p:spPr>
        <p:txBody>
          <a:bodyPr/>
          <a:lstStyle/>
          <a:p>
            <a:r>
              <a:rPr lang="en-AU" dirty="0"/>
              <a:t>©  25/11/2016</a:t>
            </a:r>
          </a:p>
        </p:txBody>
      </p:sp>
      <p:pic>
        <p:nvPicPr>
          <p:cNvPr id="5" name="Picture 4"/>
          <p:cNvPicPr>
            <a:picLocks noChangeAspect="1"/>
          </p:cNvPicPr>
          <p:nvPr/>
        </p:nvPicPr>
        <p:blipFill>
          <a:blip r:embed="rId3"/>
          <a:stretch>
            <a:fillRect/>
          </a:stretch>
        </p:blipFill>
        <p:spPr>
          <a:xfrm>
            <a:off x="1193963" y="2429321"/>
            <a:ext cx="3200400" cy="723900"/>
          </a:xfrm>
          <a:prstGeom prst="rect">
            <a:avLst/>
          </a:prstGeom>
        </p:spPr>
      </p:pic>
      <p:pic>
        <p:nvPicPr>
          <p:cNvPr id="1026" name="Picture 2" descr="Light Fleet Safety Solu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02" y="3551980"/>
            <a:ext cx="3781425"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l Terrian Warrior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2479" y="4837687"/>
            <a:ext cx="1914525"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051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400" dirty="0"/>
              <a:t>Disclaimer</a:t>
            </a:r>
          </a:p>
        </p:txBody>
      </p:sp>
      <p:sp>
        <p:nvSpPr>
          <p:cNvPr id="4" name="Content Placeholder 3"/>
          <p:cNvSpPr>
            <a:spLocks noGrp="1"/>
          </p:cNvSpPr>
          <p:nvPr>
            <p:ph idx="4294967295"/>
          </p:nvPr>
        </p:nvSpPr>
        <p:spPr>
          <a:xfrm>
            <a:off x="817563" y="1042987"/>
            <a:ext cx="8002588" cy="5213033"/>
          </a:xfrm>
        </p:spPr>
        <p:txBody>
          <a:bodyPr>
            <a:noAutofit/>
          </a:bodyPr>
          <a:lstStyle/>
          <a:p>
            <a:r>
              <a:rPr lang="en-AU" sz="600" dirty="0">
                <a:solidFill>
                  <a:schemeClr val="tx1"/>
                </a:solidFill>
              </a:rPr>
              <a:t>This presentation is prepared by Advanced Braking Technology Limited (ABN 66 099 107 623) (ABT, the Company or the Issuer) to provide summary information about ABT. ABT is an Australian public company listed on the Australian Securities Exchange (ASX).  Statements in this presentation are made only as at the date of this presentation and the information in this presentation remains subject to change without notice.  The information in this presentation is of a general nature and does not purport to be complete.</a:t>
            </a:r>
          </a:p>
          <a:p>
            <a:r>
              <a:rPr lang="en-AU" sz="600" dirty="0">
                <a:solidFill>
                  <a:schemeClr val="tx1"/>
                </a:solidFill>
              </a:rPr>
              <a:t>If an offer of securities in ABT is made, it will be made in a rights issue offer document issued under section 708AA of the Corporations Act 2001 (</a:t>
            </a:r>
            <a:r>
              <a:rPr lang="en-AU" sz="600" dirty="0" err="1">
                <a:solidFill>
                  <a:schemeClr val="tx1"/>
                </a:solidFill>
              </a:rPr>
              <a:t>Cth</a:t>
            </a:r>
            <a:r>
              <a:rPr lang="en-AU" sz="600" dirty="0">
                <a:solidFill>
                  <a:schemeClr val="tx1"/>
                </a:solidFill>
              </a:rPr>
              <a:t>) (Rights Issue Offer Document).  Any decision to purchase or subscribe for securities in ABT must be made solely on information disclosed in the Rights Issue Offer Document to be issued in connection with such an offer.  No representation or warranty, express or implied, is made as to the fairness, accuracy, completeness or correctness of the information, opinions, and conclusions contained in this presentation.  This presentation does not purport to summarise all information that an investor should consider when making an investment decision.</a:t>
            </a:r>
          </a:p>
          <a:p>
            <a:r>
              <a:rPr lang="en-AU" sz="600" dirty="0">
                <a:solidFill>
                  <a:schemeClr val="tx1"/>
                </a:solidFill>
              </a:rPr>
              <a:t>No liability:  Information in any Rights Issue Offer Document may differ materially in both content and presentation from the information in this presentation.  The Issuer reserve the right to include different information in any Rights Issue Offer Document.  To the maximum extent permitted by law, neither the Issuer nor Cashel Corporate Finance Pty Ltd ABN 131 324 608 (the Lead Manager) (an authorised representative of Cashel Financial Services Pty Ltd ABN 23 106 177 093 holding Australian Financial Service Licence number 306803) nor any of their respective affiliates or related bodies corporate or any of their respective officers, directors, employees and agents (Related Parties), nor any other person, accepts any responsibility or liability for the content of this presentation including, without limitation, any liability arising from fault or negligence, for any loss arising from the use of or reliance on any of the information contained in this presentation or in connection with it.  The Issuer has prepared this presentation based on information available to them at the time of preparation. The Lead Manager, nor any of its Related Parties, accept any responsibility or liability for the contents of this presentation, and make no recommendation or warranty concerning this presentation, ABT or ABT’s securities (including any offer for such securities).  The Lead Manager and its Related Parties have not been responsible for the preparation of, and have not authorised, permitted or caused the issue, dispatch or provision of this presentation and do not make or purport to make any statements in the presentation and these is no statement in this presentation which is based on any statement made by any of them.  You represent, warrant and agree that you have not relied on any statements made by the Lead Manager or its Related Parties in relation to ABT securities and you also expressly disclaim that you are in a fiduciary relationship with any of them.</a:t>
            </a:r>
          </a:p>
          <a:p>
            <a:r>
              <a:rPr lang="en-AU" sz="600" dirty="0">
                <a:solidFill>
                  <a:schemeClr val="tx1"/>
                </a:solidFill>
              </a:rPr>
              <a:t>This presentation is not, and does not constitute, or form any part of, an offer to sell or the solicitation, invitation or recommendation to purchase any securities in the United States and neither this presentation nor anything contained herein shall form the basis of any contract or commitment.  This presentation may not be distributed or released in the United States.  Securities may not be offered or sold in the United States unless such securities are registered under the U.S. Securities Act 1933, as amended (U.S. Securities Act) or in a transaction exempt from, or not subject to, the registration requirements of the U.S Securities Act and any other applicable laws.  Any public offering of securities in the United States would be made by means of a prospectus that would be obtained from the Issuer or selling security holder and that would contain detailed information regarding the company and management, as well as financial statements.  Each institution or person that reviews this presentation will be deemed to represent that each such institution or person is not in the United States.</a:t>
            </a:r>
          </a:p>
          <a:p>
            <a:r>
              <a:rPr lang="en-AU" sz="600" dirty="0">
                <a:solidFill>
                  <a:schemeClr val="tx1"/>
                </a:solidFill>
              </a:rPr>
              <a:t>The distribution of this presentation outside Australia may be restricted by law.  Persons who come into possession of this presentation who are not in Australia should seek advice and observe any such restrictions.  Any failure to comply with such restrictions may constitute a violation of applicable securities laws.</a:t>
            </a:r>
          </a:p>
          <a:p>
            <a:r>
              <a:rPr lang="en-AU" sz="600" dirty="0">
                <a:solidFill>
                  <a:schemeClr val="tx1"/>
                </a:solidFill>
              </a:rPr>
              <a:t>Not financial product advice:  To the extent that this presentation contains any advice, this is limited to general advice only.  The advice has been prepared without taking into account your objectives, financial situation or needs and because of this you should therefore consider the appropriateness, in light of your own objectives, financial situation or needs, before following the advice.  ABT recommends that you do not act on this advice without first consulting your investment adviser to determine whether the advice is appropriate for your investment objectives, financial situation and particular needs.  If any advice in this presentation relates to the acquisition or possible acquisition of a particular financial product, you should obtain a copy of and consider the product disclosure statement, prospectus or other document for that financial product before making any decision.  </a:t>
            </a:r>
          </a:p>
          <a:p>
            <a:r>
              <a:rPr lang="en-AU" sz="600" dirty="0">
                <a:solidFill>
                  <a:schemeClr val="tx1"/>
                </a:solidFill>
              </a:rPr>
              <a:t>You should make your own assessment of an investment in ABT based on the Rights Issue Offer Document and should not rely on this presentation.  In all cases, you should conduct you own research of ABT and analysis of the financial condition, assets and liabilities, financial position and performance, profits and losses, prospects and business affairs of ABT and its businesses, and the contents of this presentation.  You should seek legal, financial, tax and other advice appropriate for your jurisdiction.</a:t>
            </a:r>
          </a:p>
          <a:p>
            <a:r>
              <a:rPr lang="en-AU" sz="600" dirty="0">
                <a:solidFill>
                  <a:schemeClr val="tx1"/>
                </a:solidFill>
              </a:rPr>
              <a:t>Past performance:  Past performance information given in this presentation is given for illustrative purposes only and should not be relied upon as (and is not) an indication of future performance.</a:t>
            </a:r>
          </a:p>
          <a:p>
            <a:r>
              <a:rPr lang="en-AU" sz="600" dirty="0">
                <a:solidFill>
                  <a:schemeClr val="tx1"/>
                </a:solidFill>
              </a:rPr>
              <a:t>Future performance:  This presentation contains certain forward-looking statements with respect to financial condition, operations and business of ABT and certain plans and objectives of the management of ABT.  Forward-looking statements can be identified by the use of forward-looking terminology, including, without limitation, the terms “believes”, “estimates”, “anticipates”, “expects”, “predicts”, “intends”, “plans”, “goals”, “:targets”, “aims”, “outlook”, “guidance”, “forecasts”, “may”, “will”, “would”, “could” or “should” or, in each case, their negative or other variations of comparable terminology.  These forward-looking statements include all matters that are not historical facts.</a:t>
            </a:r>
          </a:p>
          <a:p>
            <a:r>
              <a:rPr lang="en-AU" sz="600" dirty="0">
                <a:solidFill>
                  <a:schemeClr val="tx1"/>
                </a:solidFill>
              </a:rPr>
              <a:t>Such forward-looking statements involve known and unknown risks, uncertainties and other factors which because of their nature may cause the actual results or performance of ABT to be materially different from the results or performance expressed or implied by such forward looking statements.  Such forward looking statements are based on numerous assumptions regarding ABT’s present and future business strategies and the political and economic environment in which ABT will operate in the future, which may or may not be reasonable, and are not guarantees or predictions of future performance.  No representation is made that any of these statements or forecasts will come to pass or that any forecast result will be achieved.</a:t>
            </a:r>
          </a:p>
          <a:p>
            <a:r>
              <a:rPr lang="en-AU" sz="600" dirty="0">
                <a:solidFill>
                  <a:schemeClr val="tx1"/>
                </a:solidFill>
              </a:rPr>
              <a:t>Forward-looking statements speak only as at the date of this presentation and to the full extent  permitted by law, ABT, the Lead Manager and its affiliates and related bodies corporate and each of their respective directors, officers, employees, advisers, agents and intermediaries disclaim any obligation or undertaking to release any updates or revisions to information to reflect any change in any of the information contained in this presentation (including, but not limited to, any assumptions or expectations set out in this presentation).</a:t>
            </a:r>
          </a:p>
          <a:p>
            <a:r>
              <a:rPr lang="en-AU" sz="600" dirty="0">
                <a:solidFill>
                  <a:schemeClr val="tx1"/>
                </a:solidFill>
              </a:rPr>
              <a:t>Financial data:  All figures in the presentation are A$ millions unless stated otherwise and all market shares are estimates only.</a:t>
            </a:r>
          </a:p>
          <a:p>
            <a:r>
              <a:rPr lang="en-AU" sz="600" dirty="0">
                <a:solidFill>
                  <a:schemeClr val="tx1"/>
                </a:solidFill>
              </a:rPr>
              <a:t>Financial information:  The pro forma and forecast financial information provided in this presentation is for illustrative purposes only and does not represent a forecast or expectation by the Issuer as to ABT’s future financial condition and / or performance.</a:t>
            </a:r>
          </a:p>
        </p:txBody>
      </p:sp>
      <p:sp>
        <p:nvSpPr>
          <p:cNvPr id="6" name="Slide Number Placeholder 3"/>
          <p:cNvSpPr>
            <a:spLocks noGrp="1"/>
          </p:cNvSpPr>
          <p:nvPr>
            <p:ph type="sldNum" sz="quarter" idx="4"/>
          </p:nvPr>
        </p:nvSpPr>
        <p:spPr>
          <a:xfrm>
            <a:off x="8032750" y="6504226"/>
            <a:ext cx="527050" cy="254827"/>
          </a:xfrm>
        </p:spPr>
        <p:txBody>
          <a:bodyPr/>
          <a:lstStyle/>
          <a:p>
            <a:pPr>
              <a:defRPr/>
            </a:pPr>
            <a:fld id="{506BEE49-E52B-43BF-A00B-4151ECE0F823}" type="slidenum">
              <a:rPr lang="en-AU" smtClean="0"/>
              <a:pPr>
                <a:defRPr/>
              </a:pPr>
              <a:t>25</a:t>
            </a:fld>
            <a:endParaRPr lang="en-AU" dirty="0"/>
          </a:p>
        </p:txBody>
      </p:sp>
      <p:sp>
        <p:nvSpPr>
          <p:cNvPr id="9" name="Date Placeholder 4"/>
          <p:cNvSpPr>
            <a:spLocks noGrp="1"/>
          </p:cNvSpPr>
          <p:nvPr>
            <p:ph type="dt" sz="half" idx="2"/>
          </p:nvPr>
        </p:nvSpPr>
        <p:spPr>
          <a:xfrm>
            <a:off x="732772" y="6504226"/>
            <a:ext cx="958241" cy="254827"/>
          </a:xfrm>
        </p:spPr>
        <p:txBody>
          <a:bodyPr/>
          <a:lstStyle/>
          <a:p>
            <a:r>
              <a:rPr lang="en-AU" dirty="0"/>
              <a:t>©  25/11/2016</a:t>
            </a:r>
          </a:p>
        </p:txBody>
      </p:sp>
      <p:sp>
        <p:nvSpPr>
          <p:cNvPr id="7" name="Footer Placeholder 5"/>
          <p:cNvSpPr>
            <a:spLocks noGrp="1"/>
          </p:cNvSpPr>
          <p:nvPr>
            <p:ph type="ftr" sz="quarter" idx="3"/>
          </p:nvPr>
        </p:nvSpPr>
        <p:spPr>
          <a:xfrm>
            <a:off x="1691013" y="6504226"/>
            <a:ext cx="4604359" cy="254827"/>
          </a:xfrm>
        </p:spPr>
        <p:txBody>
          <a:bodyPr/>
          <a:lstStyle/>
          <a:p>
            <a:r>
              <a:rPr lang="en-AU" dirty="0"/>
              <a:t>Advanced Braking Technology  AGM Presentation</a:t>
            </a:r>
          </a:p>
        </p:txBody>
      </p:sp>
    </p:spTree>
    <p:extLst>
      <p:ext uri="{BB962C8B-B14F-4D97-AF65-F5344CB8AC3E}">
        <p14:creationId xmlns:p14="http://schemas.microsoft.com/office/powerpoint/2010/main" val="36038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Contacts</a:t>
            </a:r>
            <a:endParaRPr lang="en-GB" dirty="0"/>
          </a:p>
        </p:txBody>
      </p:sp>
      <p:sp>
        <p:nvSpPr>
          <p:cNvPr id="3" name="Content Placeholder 2"/>
          <p:cNvSpPr>
            <a:spLocks noGrp="1"/>
          </p:cNvSpPr>
          <p:nvPr>
            <p:ph idx="4294967295"/>
          </p:nvPr>
        </p:nvSpPr>
        <p:spPr>
          <a:xfrm>
            <a:off x="484763" y="1639027"/>
            <a:ext cx="7015787" cy="3112110"/>
          </a:xfrm>
          <a:prstGeom prst="rect">
            <a:avLst/>
          </a:prstGeom>
        </p:spPr>
        <p:txBody>
          <a:bodyPr>
            <a:normAutofit/>
          </a:bodyPr>
          <a:lstStyle/>
          <a:p>
            <a:pPr>
              <a:lnSpc>
                <a:spcPct val="100000"/>
              </a:lnSpc>
            </a:pPr>
            <a:r>
              <a:rPr lang="en-AU" sz="1800" dirty="0">
                <a:solidFill>
                  <a:srgbClr val="404040"/>
                </a:solidFill>
                <a:latin typeface="+mn-lt"/>
              </a:rPr>
              <a:t>Mr Graeme Sumner					</a:t>
            </a:r>
            <a:endParaRPr lang="en-GB" sz="1800" dirty="0">
              <a:solidFill>
                <a:srgbClr val="404040"/>
              </a:solidFill>
              <a:latin typeface="+mn-lt"/>
            </a:endParaRPr>
          </a:p>
          <a:p>
            <a:pPr>
              <a:lnSpc>
                <a:spcPct val="100000"/>
              </a:lnSpc>
            </a:pPr>
            <a:r>
              <a:rPr lang="en-AU" sz="1800" dirty="0">
                <a:solidFill>
                  <a:srgbClr val="404040"/>
                </a:solidFill>
                <a:latin typeface="+mn-lt"/>
              </a:rPr>
              <a:t>Managing Director</a:t>
            </a:r>
            <a:endParaRPr lang="en-GB" sz="1800" dirty="0">
              <a:solidFill>
                <a:srgbClr val="404040"/>
              </a:solidFill>
              <a:latin typeface="+mn-lt"/>
            </a:endParaRPr>
          </a:p>
          <a:p>
            <a:pPr>
              <a:lnSpc>
                <a:spcPct val="100000"/>
              </a:lnSpc>
            </a:pPr>
            <a:r>
              <a:rPr lang="en-AU" sz="1800" dirty="0">
                <a:solidFill>
                  <a:srgbClr val="404040"/>
                </a:solidFill>
                <a:latin typeface="+mn-lt"/>
              </a:rPr>
              <a:t>Advanced Braking Technology Ltd</a:t>
            </a:r>
          </a:p>
          <a:p>
            <a:pPr>
              <a:lnSpc>
                <a:spcPct val="100000"/>
              </a:lnSpc>
            </a:pPr>
            <a:r>
              <a:rPr lang="en-AU" sz="1800" dirty="0">
                <a:solidFill>
                  <a:srgbClr val="404040"/>
                </a:solidFill>
                <a:latin typeface="+mn-lt"/>
              </a:rPr>
              <a:t>Phone: +61 (0) 447275998</a:t>
            </a:r>
          </a:p>
          <a:p>
            <a:pPr>
              <a:lnSpc>
                <a:spcPct val="100000"/>
              </a:lnSpc>
            </a:pPr>
            <a:r>
              <a:rPr lang="en-AU" sz="1800" dirty="0">
                <a:solidFill>
                  <a:srgbClr val="404040"/>
                </a:solidFill>
                <a:latin typeface="+mn-lt"/>
              </a:rPr>
              <a:t>graeme.sumner@advancedbraking.com</a:t>
            </a:r>
          </a:p>
          <a:p>
            <a:pPr>
              <a:lnSpc>
                <a:spcPct val="100000"/>
              </a:lnSpc>
            </a:pPr>
            <a:r>
              <a:rPr lang="en-AU" sz="1800" dirty="0">
                <a:solidFill>
                  <a:srgbClr val="404040"/>
                </a:solidFill>
                <a:latin typeface="+mn-lt"/>
              </a:rPr>
              <a:t>www.advancedbraking.com</a:t>
            </a:r>
            <a:endParaRPr lang="en-GB" sz="1800" dirty="0">
              <a:solidFill>
                <a:srgbClr val="404040"/>
              </a:solidFill>
              <a:latin typeface="+mn-lt"/>
            </a:endParaRPr>
          </a:p>
          <a:p>
            <a:r>
              <a:rPr lang="en-AU" dirty="0"/>
              <a:t> </a:t>
            </a:r>
            <a:endParaRPr lang="en-GB" dirty="0"/>
          </a:p>
          <a:p>
            <a:endParaRPr lang="en-GB" dirty="0"/>
          </a:p>
        </p:txBody>
      </p:sp>
      <p:sp>
        <p:nvSpPr>
          <p:cNvPr id="4" name="Slide Number Placeholder 3"/>
          <p:cNvSpPr>
            <a:spLocks noGrp="1"/>
          </p:cNvSpPr>
          <p:nvPr>
            <p:ph type="sldNum" sz="quarter" idx="4"/>
          </p:nvPr>
        </p:nvSpPr>
        <p:spPr>
          <a:xfrm>
            <a:off x="8032750" y="6504226"/>
            <a:ext cx="527050" cy="254827"/>
          </a:xfrm>
        </p:spPr>
        <p:txBody>
          <a:bodyPr/>
          <a:lstStyle/>
          <a:p>
            <a:pPr>
              <a:defRPr/>
            </a:pPr>
            <a:fld id="{506BEE49-E52B-43BF-A00B-4151ECE0F823}" type="slidenum">
              <a:rPr lang="en-AU" smtClean="0"/>
              <a:pPr>
                <a:defRPr/>
              </a:pPr>
              <a:t>26</a:t>
            </a:fld>
            <a:endParaRPr lang="en-AU" dirty="0"/>
          </a:p>
        </p:txBody>
      </p:sp>
      <p:sp>
        <p:nvSpPr>
          <p:cNvPr id="5" name="Footer Placeholder 4"/>
          <p:cNvSpPr>
            <a:spLocks noGrp="1"/>
          </p:cNvSpPr>
          <p:nvPr>
            <p:ph type="ftr" sz="quarter" idx="3"/>
          </p:nvPr>
        </p:nvSpPr>
        <p:spPr>
          <a:xfrm>
            <a:off x="1691013" y="6504226"/>
            <a:ext cx="4604359" cy="254827"/>
          </a:xfrm>
        </p:spPr>
        <p:txBody>
          <a:bodyPr/>
          <a:lstStyle/>
          <a:p>
            <a:r>
              <a:rPr lang="en-AU" dirty="0"/>
              <a:t>Advanced Braking Technology AGM Presentation</a:t>
            </a:r>
          </a:p>
        </p:txBody>
      </p:sp>
      <p:sp>
        <p:nvSpPr>
          <p:cNvPr id="6" name="Date Placeholder 4"/>
          <p:cNvSpPr>
            <a:spLocks noGrp="1"/>
          </p:cNvSpPr>
          <p:nvPr>
            <p:ph type="dt" sz="half" idx="2"/>
          </p:nvPr>
        </p:nvSpPr>
        <p:spPr>
          <a:xfrm>
            <a:off x="732772" y="6504226"/>
            <a:ext cx="958241" cy="254827"/>
          </a:xfrm>
        </p:spPr>
        <p:txBody>
          <a:bodyPr/>
          <a:lstStyle/>
          <a:p>
            <a:r>
              <a:rPr lang="en-AU" dirty="0"/>
              <a:t>©  25/11/2016</a:t>
            </a:r>
          </a:p>
        </p:txBody>
      </p:sp>
    </p:spTree>
    <p:extLst>
      <p:ext uri="{BB962C8B-B14F-4D97-AF65-F5344CB8AC3E}">
        <p14:creationId xmlns:p14="http://schemas.microsoft.com/office/powerpoint/2010/main" val="3705375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Formal Business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27</a:t>
            </a:fld>
            <a:endParaRPr lang="en-US" dirty="0"/>
          </a:p>
        </p:txBody>
      </p:sp>
      <p:sp>
        <p:nvSpPr>
          <p:cNvPr id="4" name="Date Placeholder 3"/>
          <p:cNvSpPr>
            <a:spLocks noGrp="1"/>
          </p:cNvSpPr>
          <p:nvPr>
            <p:ph type="dt" sz="half" idx="2"/>
          </p:nvPr>
        </p:nvSpPr>
        <p:spPr/>
        <p:txBody>
          <a:bodyPr/>
          <a:lstStyle/>
          <a:p>
            <a:r>
              <a:rPr lang="en-AU"/>
              <a:t>©  </a:t>
            </a:r>
            <a:fld id="{7BEB20A6-DF12-45A6-A32E-0392C06C1AC2}"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sp>
        <p:nvSpPr>
          <p:cNvPr id="6" name="Content Placeholder 5"/>
          <p:cNvSpPr>
            <a:spLocks noGrp="1"/>
          </p:cNvSpPr>
          <p:nvPr>
            <p:ph sz="quarter" idx="10"/>
          </p:nvPr>
        </p:nvSpPr>
        <p:spPr>
          <a:xfrm>
            <a:off x="267286" y="1243188"/>
            <a:ext cx="8602077" cy="4856988"/>
          </a:xfrm>
        </p:spPr>
        <p:txBody>
          <a:bodyPr/>
          <a:lstStyle/>
          <a:p>
            <a:endParaRPr lang="en-AU" dirty="0"/>
          </a:p>
          <a:p>
            <a:endParaRPr lang="en-AU" dirty="0"/>
          </a:p>
          <a:p>
            <a:endParaRPr lang="en-AU" dirty="0"/>
          </a:p>
          <a:p>
            <a:endParaRPr lang="en-AU" dirty="0"/>
          </a:p>
          <a:p>
            <a:pPr algn="ctr"/>
            <a:r>
              <a:rPr lang="en-AU" sz="4800" dirty="0">
                <a:solidFill>
                  <a:schemeClr val="tx1"/>
                </a:solidFill>
              </a:rPr>
              <a:t>Questions and Answers</a:t>
            </a:r>
          </a:p>
        </p:txBody>
      </p:sp>
    </p:spTree>
    <p:extLst>
      <p:ext uri="{BB962C8B-B14F-4D97-AF65-F5344CB8AC3E}">
        <p14:creationId xmlns:p14="http://schemas.microsoft.com/office/powerpoint/2010/main" val="516970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Chairman’s Address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3</a:t>
            </a:fld>
            <a:endParaRPr lang="en-US" dirty="0"/>
          </a:p>
        </p:txBody>
      </p:sp>
      <p:sp>
        <p:nvSpPr>
          <p:cNvPr id="4" name="Date Placeholder 3"/>
          <p:cNvSpPr>
            <a:spLocks noGrp="1"/>
          </p:cNvSpPr>
          <p:nvPr>
            <p:ph type="dt" sz="half" idx="2"/>
          </p:nvPr>
        </p:nvSpPr>
        <p:spPr/>
        <p:txBody>
          <a:bodyPr/>
          <a:lstStyle/>
          <a:p>
            <a:r>
              <a:rPr lang="en-AU"/>
              <a:t>©  </a:t>
            </a:r>
            <a:fld id="{89D52F7C-68DA-43B1-AF3A-359DDDAD2A53}"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sp>
        <p:nvSpPr>
          <p:cNvPr id="6" name="Content Placeholder 5"/>
          <p:cNvSpPr>
            <a:spLocks noGrp="1"/>
          </p:cNvSpPr>
          <p:nvPr>
            <p:ph sz="quarter" idx="10"/>
          </p:nvPr>
        </p:nvSpPr>
        <p:spPr>
          <a:xfrm>
            <a:off x="281354" y="1243188"/>
            <a:ext cx="8588009" cy="4856988"/>
          </a:xfrm>
        </p:spPr>
        <p:txBody>
          <a:bodyPr/>
          <a:lstStyle/>
          <a:p>
            <a:endParaRPr lang="en-AU" dirty="0"/>
          </a:p>
          <a:p>
            <a:endParaRPr lang="en-AU" dirty="0"/>
          </a:p>
          <a:p>
            <a:endParaRPr lang="en-AU" dirty="0"/>
          </a:p>
          <a:p>
            <a:pPr algn="ctr"/>
            <a:r>
              <a:rPr lang="en-AU" sz="4800" dirty="0">
                <a:solidFill>
                  <a:schemeClr val="tx1"/>
                </a:solidFill>
              </a:rPr>
              <a:t>Board and Other Introductions</a:t>
            </a:r>
            <a:endParaRPr lang="en-AU" sz="4800" dirty="0">
              <a:solidFill>
                <a:schemeClr val="accent4">
                  <a:lumMod val="50000"/>
                </a:schemeClr>
              </a:solidFill>
            </a:endParaRPr>
          </a:p>
          <a:p>
            <a:endParaRPr lang="en-AU" dirty="0"/>
          </a:p>
        </p:txBody>
      </p:sp>
    </p:spTree>
    <p:extLst>
      <p:ext uri="{BB962C8B-B14F-4D97-AF65-F5344CB8AC3E}">
        <p14:creationId xmlns:p14="http://schemas.microsoft.com/office/powerpoint/2010/main" val="2592109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Chairman’s Address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4</a:t>
            </a:fld>
            <a:endParaRPr lang="en-US" dirty="0"/>
          </a:p>
        </p:txBody>
      </p:sp>
      <p:sp>
        <p:nvSpPr>
          <p:cNvPr id="4" name="Date Placeholder 3"/>
          <p:cNvSpPr>
            <a:spLocks noGrp="1"/>
          </p:cNvSpPr>
          <p:nvPr>
            <p:ph type="dt" sz="half" idx="2"/>
          </p:nvPr>
        </p:nvSpPr>
        <p:spPr/>
        <p:txBody>
          <a:bodyPr/>
          <a:lstStyle/>
          <a:p>
            <a:r>
              <a:rPr lang="en-AU"/>
              <a:t>©  </a:t>
            </a:r>
            <a:fld id="{89D52F7C-68DA-43B1-AF3A-359DDDAD2A53}"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sp>
        <p:nvSpPr>
          <p:cNvPr id="6" name="Content Placeholder 5"/>
          <p:cNvSpPr>
            <a:spLocks noGrp="1"/>
          </p:cNvSpPr>
          <p:nvPr>
            <p:ph sz="quarter" idx="10"/>
          </p:nvPr>
        </p:nvSpPr>
        <p:spPr>
          <a:xfrm>
            <a:off x="267286" y="1243188"/>
            <a:ext cx="8602077" cy="4856988"/>
          </a:xfrm>
        </p:spPr>
        <p:txBody>
          <a:bodyPr/>
          <a:lstStyle/>
          <a:p>
            <a:endParaRPr lang="en-AU" dirty="0"/>
          </a:p>
          <a:p>
            <a:endParaRPr lang="en-AU" dirty="0"/>
          </a:p>
          <a:p>
            <a:endParaRPr lang="en-AU" dirty="0"/>
          </a:p>
          <a:p>
            <a:pPr algn="ctr"/>
            <a:r>
              <a:rPr lang="en-AU" sz="4800" dirty="0">
                <a:solidFill>
                  <a:schemeClr val="tx1"/>
                </a:solidFill>
              </a:rPr>
              <a:t>Mr Bruce Grey</a:t>
            </a:r>
          </a:p>
          <a:p>
            <a:pPr algn="ctr"/>
            <a:r>
              <a:rPr lang="en-AU" sz="4800" dirty="0">
                <a:solidFill>
                  <a:schemeClr val="accent4">
                    <a:lumMod val="50000"/>
                  </a:schemeClr>
                </a:solidFill>
              </a:rPr>
              <a:t>Chairman</a:t>
            </a:r>
          </a:p>
          <a:p>
            <a:endParaRPr lang="en-AU" dirty="0"/>
          </a:p>
        </p:txBody>
      </p:sp>
    </p:spTree>
    <p:extLst>
      <p:ext uri="{BB962C8B-B14F-4D97-AF65-F5344CB8AC3E}">
        <p14:creationId xmlns:p14="http://schemas.microsoft.com/office/powerpoint/2010/main" val="373215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Formal Business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5</a:t>
            </a:fld>
            <a:endParaRPr lang="en-US" dirty="0"/>
          </a:p>
        </p:txBody>
      </p:sp>
      <p:sp>
        <p:nvSpPr>
          <p:cNvPr id="4" name="Date Placeholder 3"/>
          <p:cNvSpPr>
            <a:spLocks noGrp="1"/>
          </p:cNvSpPr>
          <p:nvPr>
            <p:ph type="dt" sz="half" idx="2"/>
          </p:nvPr>
        </p:nvSpPr>
        <p:spPr/>
        <p:txBody>
          <a:bodyPr/>
          <a:lstStyle/>
          <a:p>
            <a:r>
              <a:rPr lang="en-AU"/>
              <a:t>©  </a:t>
            </a:r>
            <a:fld id="{7BEB20A6-DF12-45A6-A32E-0392C06C1AC2}"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sp>
        <p:nvSpPr>
          <p:cNvPr id="6" name="Content Placeholder 5"/>
          <p:cNvSpPr>
            <a:spLocks noGrp="1"/>
          </p:cNvSpPr>
          <p:nvPr>
            <p:ph sz="quarter" idx="10"/>
          </p:nvPr>
        </p:nvSpPr>
        <p:spPr>
          <a:xfrm>
            <a:off x="253218" y="1243188"/>
            <a:ext cx="8616145" cy="4856988"/>
          </a:xfrm>
        </p:spPr>
        <p:txBody>
          <a:bodyPr/>
          <a:lstStyle/>
          <a:p>
            <a:endParaRPr lang="en-AU" dirty="0"/>
          </a:p>
          <a:p>
            <a:endParaRPr lang="en-AU" dirty="0"/>
          </a:p>
          <a:p>
            <a:endParaRPr lang="en-AU" dirty="0"/>
          </a:p>
          <a:p>
            <a:endParaRPr lang="en-AU" dirty="0"/>
          </a:p>
          <a:p>
            <a:pPr algn="ctr"/>
            <a:r>
              <a:rPr lang="en-AU" sz="4800" dirty="0">
                <a:solidFill>
                  <a:schemeClr val="tx1"/>
                </a:solidFill>
              </a:rPr>
              <a:t>Formal Business</a:t>
            </a:r>
          </a:p>
        </p:txBody>
      </p:sp>
    </p:spTree>
    <p:extLst>
      <p:ext uri="{BB962C8B-B14F-4D97-AF65-F5344CB8AC3E}">
        <p14:creationId xmlns:p14="http://schemas.microsoft.com/office/powerpoint/2010/main" val="2554451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Summary of the 7 Resolutions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6</a:t>
            </a:fld>
            <a:endParaRPr lang="en-US" dirty="0"/>
          </a:p>
        </p:txBody>
      </p:sp>
      <p:sp>
        <p:nvSpPr>
          <p:cNvPr id="4" name="Date Placeholder 3"/>
          <p:cNvSpPr>
            <a:spLocks noGrp="1"/>
          </p:cNvSpPr>
          <p:nvPr>
            <p:ph type="dt" sz="half" idx="2"/>
          </p:nvPr>
        </p:nvSpPr>
        <p:spPr/>
        <p:txBody>
          <a:bodyPr/>
          <a:lstStyle/>
          <a:p>
            <a:r>
              <a:rPr lang="en-AU"/>
              <a:t>©  </a:t>
            </a:r>
            <a:fld id="{79F52B40-E0DB-4C7D-A636-BBE2A27E6D1E}"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3813724042"/>
              </p:ext>
            </p:extLst>
          </p:nvPr>
        </p:nvGraphicFramePr>
        <p:xfrm>
          <a:off x="225083" y="1104900"/>
          <a:ext cx="8595360" cy="4978398"/>
        </p:xfrm>
        <a:graphic>
          <a:graphicData uri="http://schemas.openxmlformats.org/drawingml/2006/table">
            <a:tbl>
              <a:tblPr>
                <a:tableStyleId>{5C22544A-7EE6-4342-B048-85BDC9FD1C3A}</a:tableStyleId>
              </a:tblPr>
              <a:tblGrid>
                <a:gridCol w="445466">
                  <a:extLst>
                    <a:ext uri="{9D8B030D-6E8A-4147-A177-3AD203B41FA5}">
                      <a16:colId xmlns:a16="http://schemas.microsoft.com/office/drawing/2014/main" val="2288216321"/>
                    </a:ext>
                  </a:extLst>
                </a:gridCol>
                <a:gridCol w="3245534">
                  <a:extLst>
                    <a:ext uri="{9D8B030D-6E8A-4147-A177-3AD203B41FA5}">
                      <a16:colId xmlns:a16="http://schemas.microsoft.com/office/drawing/2014/main" val="4013341954"/>
                    </a:ext>
                  </a:extLst>
                </a:gridCol>
                <a:gridCol w="967295">
                  <a:extLst>
                    <a:ext uri="{9D8B030D-6E8A-4147-A177-3AD203B41FA5}">
                      <a16:colId xmlns:a16="http://schemas.microsoft.com/office/drawing/2014/main" val="540433572"/>
                    </a:ext>
                  </a:extLst>
                </a:gridCol>
                <a:gridCol w="1018207">
                  <a:extLst>
                    <a:ext uri="{9D8B030D-6E8A-4147-A177-3AD203B41FA5}">
                      <a16:colId xmlns:a16="http://schemas.microsoft.com/office/drawing/2014/main" val="2089658831"/>
                    </a:ext>
                  </a:extLst>
                </a:gridCol>
                <a:gridCol w="1035177">
                  <a:extLst>
                    <a:ext uri="{9D8B030D-6E8A-4147-A177-3AD203B41FA5}">
                      <a16:colId xmlns:a16="http://schemas.microsoft.com/office/drawing/2014/main" val="801962053"/>
                    </a:ext>
                  </a:extLst>
                </a:gridCol>
                <a:gridCol w="916386">
                  <a:extLst>
                    <a:ext uri="{9D8B030D-6E8A-4147-A177-3AD203B41FA5}">
                      <a16:colId xmlns:a16="http://schemas.microsoft.com/office/drawing/2014/main" val="2777521323"/>
                    </a:ext>
                  </a:extLst>
                </a:gridCol>
                <a:gridCol w="967295">
                  <a:extLst>
                    <a:ext uri="{9D8B030D-6E8A-4147-A177-3AD203B41FA5}">
                      <a16:colId xmlns:a16="http://schemas.microsoft.com/office/drawing/2014/main" val="1669168453"/>
                    </a:ext>
                  </a:extLst>
                </a:gridCol>
              </a:tblGrid>
              <a:tr h="381001">
                <a:tc>
                  <a:txBody>
                    <a:bodyPr/>
                    <a:lstStyle/>
                    <a:p>
                      <a:pPr algn="ctr" fontAlgn="ctr"/>
                      <a:r>
                        <a:rPr lang="en-AU" sz="1200" b="1" u="none" strike="noStrike" dirty="0">
                          <a:effectLst/>
                        </a:rPr>
                        <a:t>#</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b="1" u="none" strike="noStrike" dirty="0">
                          <a:effectLst/>
                        </a:rPr>
                        <a:t>Resolution</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b="1" u="none" strike="noStrike" dirty="0">
                          <a:effectLst/>
                        </a:rPr>
                        <a:t>For </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b="1" u="none" strike="noStrike" dirty="0">
                          <a:effectLst/>
                        </a:rPr>
                        <a:t>Against</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b="1" u="none" strike="noStrike" dirty="0">
                          <a:effectLst/>
                        </a:rPr>
                        <a:t>Open</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b="1" u="none" strike="noStrike" dirty="0">
                          <a:effectLst/>
                        </a:rPr>
                        <a:t>Abstain</a:t>
                      </a:r>
                      <a:endParaRPr lang="en-AU"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b="1" u="none" strike="noStrike" dirty="0">
                          <a:effectLst/>
                        </a:rPr>
                        <a:t>Total</a:t>
                      </a:r>
                      <a:endParaRPr lang="en-AU"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87092044"/>
                  </a:ext>
                </a:extLst>
              </a:tr>
              <a:tr h="656771">
                <a:tc>
                  <a:txBody>
                    <a:bodyPr/>
                    <a:lstStyle/>
                    <a:p>
                      <a:pPr algn="ctr" fontAlgn="ctr"/>
                      <a:r>
                        <a:rPr lang="en-AU" sz="1200" u="none" strike="noStrike">
                          <a:effectLst/>
                        </a:rPr>
                        <a:t>1</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dirty="0">
                          <a:effectLst/>
                        </a:rPr>
                        <a:t>Adoption of Remuneration Report</a:t>
                      </a:r>
                      <a:endParaRPr lang="en-AU"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dirty="0">
                          <a:effectLst/>
                        </a:rPr>
                        <a:t>349,597,678</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109,856,772</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5,854,007</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692,700</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466,001,157</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68204080"/>
                  </a:ext>
                </a:extLst>
              </a:tr>
              <a:tr h="656771">
                <a:tc>
                  <a:txBody>
                    <a:bodyPr/>
                    <a:lstStyle/>
                    <a:p>
                      <a:pPr algn="ctr" fontAlgn="ctr"/>
                      <a:r>
                        <a:rPr lang="en-AU" sz="1200" u="none" strike="noStrike">
                          <a:effectLst/>
                        </a:rPr>
                        <a:t>2</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Re-election of Mr. David Slack</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376,883,829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104,462,717</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63,866,561</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665,528</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545,878,635</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77049032"/>
                  </a:ext>
                </a:extLst>
              </a:tr>
              <a:tr h="656771">
                <a:tc>
                  <a:txBody>
                    <a:bodyPr/>
                    <a:lstStyle/>
                    <a:p>
                      <a:pPr algn="ctr" fontAlgn="ctr"/>
                      <a:r>
                        <a:rPr lang="en-AU" sz="1200" u="none" strike="noStrike">
                          <a:effectLst/>
                        </a:rPr>
                        <a:t>3</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Ratification of prior issue of Placement Shares under Listing Rule 7.1</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159,217,455</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5,179,059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62,366,561</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660,863</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227,423,938</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28888363"/>
                  </a:ext>
                </a:extLst>
              </a:tr>
              <a:tr h="656771">
                <a:tc>
                  <a:txBody>
                    <a:bodyPr/>
                    <a:lstStyle/>
                    <a:p>
                      <a:pPr algn="ctr" fontAlgn="ctr"/>
                      <a:r>
                        <a:rPr lang="en-AU" sz="1200" u="none" strike="noStrike">
                          <a:effectLst/>
                        </a:rPr>
                        <a:t>4</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Ratification of prior issue of Placement Shares under Listing Rule 7.1A</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159,117,455</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5,179,059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62,466,561</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660,863</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227,423,938</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4927991"/>
                  </a:ext>
                </a:extLst>
              </a:tr>
              <a:tr h="656771">
                <a:tc>
                  <a:txBody>
                    <a:bodyPr/>
                    <a:lstStyle/>
                    <a:p>
                      <a:pPr algn="ctr" fontAlgn="ctr"/>
                      <a:r>
                        <a:rPr lang="en-AU" sz="1200" u="none" strike="noStrike">
                          <a:effectLst/>
                        </a:rPr>
                        <a:t>5</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Approval of the Performance Rights Plan</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337,037,387</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121,279,343</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7,292,579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391,848</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466,001,157</a:t>
                      </a:r>
                      <a:endParaRPr lang="en-AU"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20066337"/>
                  </a:ext>
                </a:extLst>
              </a:tr>
              <a:tr h="656771">
                <a:tc>
                  <a:txBody>
                    <a:bodyPr/>
                    <a:lstStyle/>
                    <a:p>
                      <a:pPr algn="ctr" fontAlgn="ctr"/>
                      <a:r>
                        <a:rPr lang="en-AU" sz="1200" u="none" strike="noStrike">
                          <a:effectLst/>
                        </a:rPr>
                        <a:t>6</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Participation in the Performance Rights Plan by Mr Graeme Sumner</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351,828,168</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122,717,915</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62,417,989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627,563</a:t>
                      </a:r>
                      <a:endParaRPr lang="en-AU"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537,591,635</a:t>
                      </a:r>
                      <a:endParaRPr lang="en-A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14767188"/>
                  </a:ext>
                </a:extLst>
              </a:tr>
              <a:tr h="656771">
                <a:tc>
                  <a:txBody>
                    <a:bodyPr/>
                    <a:lstStyle/>
                    <a:p>
                      <a:pPr algn="ctr" fontAlgn="ctr"/>
                      <a:r>
                        <a:rPr lang="en-AU" sz="1200" u="none" strike="noStrike">
                          <a:effectLst/>
                        </a:rPr>
                        <a:t>7</a:t>
                      </a:r>
                      <a:endParaRPr lang="en-AU"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AU" sz="1200" u="none" strike="noStrike">
                          <a:effectLst/>
                        </a:rPr>
                        <a:t>Approval of 10% Placement Facility</a:t>
                      </a:r>
                      <a:endParaRPr lang="en-AU" sz="12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n-AU" sz="1200" u="none" strike="noStrike">
                          <a:effectLst/>
                        </a:rPr>
                        <a:t>365,642,419</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116,127,807</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63,866,561</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a:effectLst/>
                        </a:rPr>
                        <a:t>241,848</a:t>
                      </a:r>
                      <a:endParaRPr lang="en-AU" sz="12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AU" sz="1200" u="none" strike="noStrike" dirty="0">
                          <a:effectLst/>
                        </a:rPr>
                        <a:t>545,878,635</a:t>
                      </a:r>
                      <a:endParaRPr lang="en-AU"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7534304"/>
                  </a:ext>
                </a:extLst>
              </a:tr>
            </a:tbl>
          </a:graphicData>
        </a:graphic>
      </p:graphicFrame>
    </p:spTree>
    <p:extLst>
      <p:ext uri="{BB962C8B-B14F-4D97-AF65-F5344CB8AC3E}">
        <p14:creationId xmlns:p14="http://schemas.microsoft.com/office/powerpoint/2010/main" val="105538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Formal Business</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7</a:t>
            </a:fld>
            <a:endParaRPr lang="en-US" dirty="0"/>
          </a:p>
        </p:txBody>
      </p:sp>
      <p:sp>
        <p:nvSpPr>
          <p:cNvPr id="4" name="Date Placeholder 3"/>
          <p:cNvSpPr>
            <a:spLocks noGrp="1"/>
          </p:cNvSpPr>
          <p:nvPr>
            <p:ph type="dt" sz="half" idx="2"/>
          </p:nvPr>
        </p:nvSpPr>
        <p:spPr/>
        <p:txBody>
          <a:bodyPr/>
          <a:lstStyle/>
          <a:p>
            <a:r>
              <a:rPr lang="en-AU"/>
              <a:t>©  </a:t>
            </a:r>
            <a:fld id="{7BEB20A6-DF12-45A6-A32E-0392C06C1AC2}"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sp>
        <p:nvSpPr>
          <p:cNvPr id="6" name="Content Placeholder 5"/>
          <p:cNvSpPr>
            <a:spLocks noGrp="1"/>
          </p:cNvSpPr>
          <p:nvPr>
            <p:ph sz="quarter" idx="10"/>
          </p:nvPr>
        </p:nvSpPr>
        <p:spPr>
          <a:xfrm>
            <a:off x="281354" y="1243188"/>
            <a:ext cx="8588009" cy="4856988"/>
          </a:xfrm>
        </p:spPr>
        <p:txBody>
          <a:bodyPr/>
          <a:lstStyle/>
          <a:p>
            <a:endParaRPr lang="en-AU" dirty="0"/>
          </a:p>
          <a:p>
            <a:endParaRPr lang="en-AU" dirty="0"/>
          </a:p>
          <a:p>
            <a:endParaRPr lang="en-AU" dirty="0"/>
          </a:p>
          <a:p>
            <a:endParaRPr lang="en-AU" dirty="0"/>
          </a:p>
          <a:p>
            <a:pPr algn="ctr"/>
            <a:r>
              <a:rPr lang="en-AU" sz="4800" dirty="0">
                <a:solidFill>
                  <a:schemeClr val="tx1"/>
                </a:solidFill>
              </a:rPr>
              <a:t>Financial Statements and Reports</a:t>
            </a:r>
          </a:p>
        </p:txBody>
      </p:sp>
    </p:spTree>
    <p:extLst>
      <p:ext uri="{BB962C8B-B14F-4D97-AF65-F5344CB8AC3E}">
        <p14:creationId xmlns:p14="http://schemas.microsoft.com/office/powerpoint/2010/main" val="1997561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1</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8</a:t>
            </a:fld>
            <a:endParaRPr lang="en-US" dirty="0"/>
          </a:p>
        </p:txBody>
      </p:sp>
      <p:sp>
        <p:nvSpPr>
          <p:cNvPr id="4" name="Date Placeholder 3"/>
          <p:cNvSpPr>
            <a:spLocks noGrp="1"/>
          </p:cNvSpPr>
          <p:nvPr>
            <p:ph type="dt" sz="half" idx="2"/>
          </p:nvPr>
        </p:nvSpPr>
        <p:spPr/>
        <p:txBody>
          <a:bodyPr/>
          <a:lstStyle/>
          <a:p>
            <a:r>
              <a:rPr lang="en-AU"/>
              <a:t>©  </a:t>
            </a:r>
            <a:fld id="{79F52B40-E0DB-4C7D-A636-BBE2A27E6D1E}" type="datetime1">
              <a:rPr lang="en-AU" smtClean="0"/>
              <a:t>25/11/2016</a:t>
            </a:fld>
            <a:endParaRPr lang="en-AU" dirty="0"/>
          </a:p>
        </p:txBody>
      </p:sp>
      <p:sp>
        <p:nvSpPr>
          <p:cNvPr id="5" name="Footer Placeholder 4"/>
          <p:cNvSpPr>
            <a:spLocks noGrp="1"/>
          </p:cNvSpPr>
          <p:nvPr>
            <p:ph type="ftr" sz="quarter" idx="3"/>
          </p:nvPr>
        </p:nvSpPr>
        <p:spPr/>
        <p:txBody>
          <a:bodyPr/>
          <a:lstStyle/>
          <a:p>
            <a:pPr algn="l"/>
            <a:r>
              <a:rPr lang="en-AU"/>
              <a:t>Advanced Braking Technology – AGM Presentation</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4036294948"/>
              </p:ext>
            </p:extLst>
          </p:nvPr>
        </p:nvGraphicFramePr>
        <p:xfrm>
          <a:off x="431798" y="1066799"/>
          <a:ext cx="8267701" cy="5067300"/>
        </p:xfrm>
        <a:graphic>
          <a:graphicData uri="http://schemas.openxmlformats.org/drawingml/2006/table">
            <a:tbl>
              <a:tblPr>
                <a:tableStyleId>{5C22544A-7EE6-4342-B048-85BDC9FD1C3A}</a:tableStyleId>
              </a:tblPr>
              <a:tblGrid>
                <a:gridCol w="364680">
                  <a:extLst>
                    <a:ext uri="{9D8B030D-6E8A-4147-A177-3AD203B41FA5}">
                      <a16:colId xmlns:a16="http://schemas.microsoft.com/office/drawing/2014/main" val="20000"/>
                    </a:ext>
                  </a:extLst>
                </a:gridCol>
                <a:gridCol w="3454870">
                  <a:extLst>
                    <a:ext uri="{9D8B030D-6E8A-4147-A177-3AD203B41FA5}">
                      <a16:colId xmlns:a16="http://schemas.microsoft.com/office/drawing/2014/main" val="20001"/>
                    </a:ext>
                  </a:extLst>
                </a:gridCol>
                <a:gridCol w="1482717">
                  <a:extLst>
                    <a:ext uri="{9D8B030D-6E8A-4147-A177-3AD203B41FA5}">
                      <a16:colId xmlns:a16="http://schemas.microsoft.com/office/drawing/2014/main" val="20002"/>
                    </a:ext>
                  </a:extLst>
                </a:gridCol>
                <a:gridCol w="1482717">
                  <a:extLst>
                    <a:ext uri="{9D8B030D-6E8A-4147-A177-3AD203B41FA5}">
                      <a16:colId xmlns:a16="http://schemas.microsoft.com/office/drawing/2014/main" val="20003"/>
                    </a:ext>
                  </a:extLst>
                </a:gridCol>
                <a:gridCol w="1482717">
                  <a:extLst>
                    <a:ext uri="{9D8B030D-6E8A-4147-A177-3AD203B41FA5}">
                      <a16:colId xmlns:a16="http://schemas.microsoft.com/office/drawing/2014/main" val="20004"/>
                    </a:ext>
                  </a:extLst>
                </a:gridCol>
              </a:tblGrid>
              <a:tr h="566028">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1:</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u="none" strike="noStrike">
                          <a:effectLst/>
                        </a:rPr>
                        <a:t> </a:t>
                      </a:r>
                      <a:endParaRPr lang="en-AU" sz="16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 </a:t>
                      </a:r>
                      <a:endParaRPr lang="en-AU" sz="16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6602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algn="l" fontAlgn="ctr"/>
                      <a:r>
                        <a:rPr lang="en-AU" sz="1600" b="1" u="none" strike="noStrike" dirty="0">
                          <a:effectLst/>
                        </a:rPr>
                        <a:t>Adoption of Remuneration Report</a:t>
                      </a:r>
                      <a:endParaRPr lang="en-AU" sz="1600" b="1" i="0" u="none" strike="noStrike" dirty="0">
                        <a:solidFill>
                          <a:srgbClr val="000000"/>
                        </a:solidFill>
                        <a:effectLst/>
                        <a:latin typeface="Arial"/>
                      </a:endParaRPr>
                    </a:p>
                  </a:txBody>
                  <a:tcPr marL="9525" marR="9525" marT="9525" marB="0" anchor="ctr"/>
                </a:tc>
                <a:tc hMerge="1">
                  <a:txBody>
                    <a:bodyPr/>
                    <a:lstStyle/>
                    <a:p>
                      <a:endParaRPr lang="en-AU"/>
                    </a:p>
                  </a:txBody>
                  <a:tcPr/>
                </a:tc>
                <a:tc>
                  <a:txBody>
                    <a:bodyPr/>
                    <a:lstStyle/>
                    <a:p>
                      <a:pPr algn="l" fontAlgn="b"/>
                      <a:endParaRPr lang="en-AU" sz="16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3907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0" i="0" u="none" strike="noStrike" dirty="0">
                        <a:solidFill>
                          <a:srgbClr val="000000"/>
                        </a:solidFill>
                        <a:effectLst/>
                        <a:latin typeface="Calibri"/>
                      </a:endParaRPr>
                    </a:p>
                  </a:txBody>
                  <a:tcPr marL="9525" marR="9525" marT="9525" marB="0" anchor="b"/>
                </a:tc>
                <a:tc>
                  <a:txBody>
                    <a:bodyPr/>
                    <a:lstStyle/>
                    <a:p>
                      <a:pPr algn="l" fontAlgn="b"/>
                      <a:endParaRPr lang="en-AU" sz="1600" b="0" i="0" u="none" strike="noStrike" dirty="0">
                        <a:solidFill>
                          <a:srgbClr val="000000"/>
                        </a:solidFill>
                        <a:effectLst/>
                        <a:latin typeface="Calibri"/>
                      </a:endParaRPr>
                    </a:p>
                  </a:txBody>
                  <a:tcPr marL="9525" marR="9525" marT="9525" marB="0" anchor="b"/>
                </a:tc>
                <a:tc>
                  <a:txBody>
                    <a:bodyPr/>
                    <a:lstStyle/>
                    <a:p>
                      <a:pPr algn="l" fontAlgn="b"/>
                      <a:endParaRPr lang="en-AU" sz="16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73841">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b="1" u="none" strike="noStrike" dirty="0">
                          <a:effectLst/>
                        </a:rPr>
                        <a:t> </a:t>
                      </a:r>
                      <a:endParaRPr lang="en-AU"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3907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349,597,678</a:t>
                      </a:r>
                    </a:p>
                  </a:txBody>
                  <a:tcPr marL="9525" marR="9525" marT="9525" marB="0" anchor="b"/>
                </a:tc>
                <a:tc>
                  <a:txBody>
                    <a:bodyPr/>
                    <a:lstStyle/>
                    <a:p>
                      <a:pPr algn="r" fontAlgn="b"/>
                      <a:r>
                        <a:rPr lang="en-AU" sz="1600" b="0" i="0" u="none" strike="noStrike" dirty="0">
                          <a:solidFill>
                            <a:srgbClr val="000000"/>
                          </a:solidFill>
                          <a:effectLst/>
                          <a:latin typeface="Calibri"/>
                        </a:rPr>
                        <a:t>75.13</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3907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109,856,772</a:t>
                      </a:r>
                    </a:p>
                  </a:txBody>
                  <a:tcPr marL="9525" marR="9525" marT="9525" marB="0" anchor="b"/>
                </a:tc>
                <a:tc>
                  <a:txBody>
                    <a:bodyPr/>
                    <a:lstStyle/>
                    <a:p>
                      <a:pPr algn="r" fontAlgn="b"/>
                      <a:r>
                        <a:rPr lang="en-AU" sz="1600" b="0" i="0" u="none" strike="noStrike" dirty="0">
                          <a:solidFill>
                            <a:srgbClr val="000000"/>
                          </a:solidFill>
                          <a:effectLst/>
                          <a:latin typeface="Calibri"/>
                        </a:rPr>
                        <a:t>23.61</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3907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5,854,007</a:t>
                      </a:r>
                    </a:p>
                  </a:txBody>
                  <a:tcPr marL="9525" marR="9525" marT="9525" marB="0" anchor="b"/>
                </a:tc>
                <a:tc>
                  <a:txBody>
                    <a:bodyPr/>
                    <a:lstStyle/>
                    <a:p>
                      <a:pPr algn="r" fontAlgn="b"/>
                      <a:r>
                        <a:rPr lang="en-AU" sz="1600" b="0" i="0" u="none" strike="noStrike" dirty="0">
                          <a:solidFill>
                            <a:srgbClr val="000000"/>
                          </a:solidFill>
                          <a:effectLst/>
                          <a:latin typeface="Calibri"/>
                        </a:rPr>
                        <a:t>1.26</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39075">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692,700</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6602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44749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Proxies – Resolution 2</a:t>
            </a:r>
          </a:p>
        </p:txBody>
      </p:sp>
      <p:sp>
        <p:nvSpPr>
          <p:cNvPr id="3" name="Slide Number Placeholder 2"/>
          <p:cNvSpPr>
            <a:spLocks noGrp="1"/>
          </p:cNvSpPr>
          <p:nvPr>
            <p:ph type="sldNum" sz="quarter" idx="4"/>
          </p:nvPr>
        </p:nvSpPr>
        <p:spPr/>
        <p:txBody>
          <a:bodyPr/>
          <a:lstStyle/>
          <a:p>
            <a:pPr>
              <a:defRPr/>
            </a:pPr>
            <a:fld id="{FE9FC7B9-A4F0-4C3E-BA52-65D32DB1AC45}" type="slidenum">
              <a:rPr lang="en-US" smtClean="0"/>
              <a:pPr>
                <a:defRPr/>
              </a:pPr>
              <a:t>9</a:t>
            </a:fld>
            <a:endParaRPr lang="en-US" dirty="0"/>
          </a:p>
        </p:txBody>
      </p:sp>
      <p:sp>
        <p:nvSpPr>
          <p:cNvPr id="4" name="Date Placeholder 3"/>
          <p:cNvSpPr>
            <a:spLocks noGrp="1"/>
          </p:cNvSpPr>
          <p:nvPr>
            <p:ph type="dt" sz="half" idx="2"/>
          </p:nvPr>
        </p:nvSpPr>
        <p:spPr/>
        <p:txBody>
          <a:bodyPr/>
          <a:lstStyle/>
          <a:p>
            <a:r>
              <a:rPr lang="en-AU"/>
              <a:t>©  </a:t>
            </a:r>
            <a:fld id="{03BDC0DA-19CB-4FC9-978E-F98EA142B839}" type="datetime1">
              <a:rPr lang="en-AU" smtClean="0"/>
              <a:pPr/>
              <a:t>25/11/2016</a:t>
            </a:fld>
            <a:endParaRPr lang="en-AU" dirty="0"/>
          </a:p>
        </p:txBody>
      </p:sp>
      <p:sp>
        <p:nvSpPr>
          <p:cNvPr id="5" name="Footer Placeholder 4"/>
          <p:cNvSpPr>
            <a:spLocks noGrp="1"/>
          </p:cNvSpPr>
          <p:nvPr>
            <p:ph type="ftr" sz="quarter" idx="3"/>
          </p:nvPr>
        </p:nvSpPr>
        <p:spPr/>
        <p:txBody>
          <a:bodyPr/>
          <a:lstStyle/>
          <a:p>
            <a:pPr algn="l"/>
            <a:r>
              <a:rPr lang="en-AU"/>
              <a:t> presentation title</a:t>
            </a:r>
            <a:endParaRPr lang="en-AU" dirty="0"/>
          </a:p>
        </p:txBody>
      </p:sp>
      <p:graphicFrame>
        <p:nvGraphicFramePr>
          <p:cNvPr id="7" name="Content Placeholder 6"/>
          <p:cNvGraphicFramePr>
            <a:graphicFrameLocks noGrp="1"/>
          </p:cNvGraphicFramePr>
          <p:nvPr>
            <p:ph sz="quarter" idx="10"/>
            <p:extLst>
              <p:ext uri="{D42A27DB-BD31-4B8C-83A1-F6EECF244321}">
                <p14:modId xmlns:p14="http://schemas.microsoft.com/office/powerpoint/2010/main" val="1810907492"/>
              </p:ext>
            </p:extLst>
          </p:nvPr>
        </p:nvGraphicFramePr>
        <p:xfrm>
          <a:off x="317500" y="1054100"/>
          <a:ext cx="8483601" cy="5130796"/>
        </p:xfrm>
        <a:graphic>
          <a:graphicData uri="http://schemas.openxmlformats.org/drawingml/2006/table">
            <a:tbl>
              <a:tblPr>
                <a:tableStyleId>{5C22544A-7EE6-4342-B048-85BDC9FD1C3A}</a:tableStyleId>
              </a:tblPr>
              <a:tblGrid>
                <a:gridCol w="374205">
                  <a:extLst>
                    <a:ext uri="{9D8B030D-6E8A-4147-A177-3AD203B41FA5}">
                      <a16:colId xmlns:a16="http://schemas.microsoft.com/office/drawing/2014/main" val="20000"/>
                    </a:ext>
                  </a:extLst>
                </a:gridCol>
                <a:gridCol w="3545091">
                  <a:extLst>
                    <a:ext uri="{9D8B030D-6E8A-4147-A177-3AD203B41FA5}">
                      <a16:colId xmlns:a16="http://schemas.microsoft.com/office/drawing/2014/main" val="20001"/>
                    </a:ext>
                  </a:extLst>
                </a:gridCol>
                <a:gridCol w="1521435">
                  <a:extLst>
                    <a:ext uri="{9D8B030D-6E8A-4147-A177-3AD203B41FA5}">
                      <a16:colId xmlns:a16="http://schemas.microsoft.com/office/drawing/2014/main" val="20002"/>
                    </a:ext>
                  </a:extLst>
                </a:gridCol>
                <a:gridCol w="1521435">
                  <a:extLst>
                    <a:ext uri="{9D8B030D-6E8A-4147-A177-3AD203B41FA5}">
                      <a16:colId xmlns:a16="http://schemas.microsoft.com/office/drawing/2014/main" val="20003"/>
                    </a:ext>
                  </a:extLst>
                </a:gridCol>
                <a:gridCol w="1521435">
                  <a:extLst>
                    <a:ext uri="{9D8B030D-6E8A-4147-A177-3AD203B41FA5}">
                      <a16:colId xmlns:a16="http://schemas.microsoft.com/office/drawing/2014/main" val="20004"/>
                    </a:ext>
                  </a:extLst>
                </a:gridCol>
              </a:tblGrid>
              <a:tr h="573121">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tc>
                  <a:txBody>
                    <a:bodyPr/>
                    <a:lstStyle/>
                    <a:p>
                      <a:pPr algn="l" fontAlgn="ctr"/>
                      <a:r>
                        <a:rPr lang="en-AU" sz="1600" b="1" u="none" strike="noStrike" dirty="0">
                          <a:effectLst/>
                        </a:rPr>
                        <a:t>Resolution 2:</a:t>
                      </a:r>
                      <a:endParaRPr lang="en-AU" sz="1600" b="1" i="0" u="none" strike="noStrike" dirty="0">
                        <a:solidFill>
                          <a:srgbClr val="000000"/>
                        </a:solidFill>
                        <a:effectLst/>
                        <a:latin typeface="Arial"/>
                      </a:endParaRPr>
                    </a:p>
                  </a:txBody>
                  <a:tcPr marL="9525" marR="9525" marT="9525" marB="0" anchor="ctr"/>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600" b="1" u="none" strike="noStrike">
                          <a:effectLst/>
                        </a:rPr>
                        <a:t> </a:t>
                      </a:r>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573121">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gridSpan="2">
                  <a:txBody>
                    <a:bodyPr/>
                    <a:lstStyle/>
                    <a:p>
                      <a:pPr algn="l" fontAlgn="ctr"/>
                      <a:r>
                        <a:rPr lang="en-AU" sz="1600" b="1" u="none" strike="noStrike" dirty="0">
                          <a:effectLst/>
                        </a:rPr>
                        <a:t>Re-election of Mr David Slack</a:t>
                      </a:r>
                      <a:endParaRPr lang="en-AU" sz="1600" b="1" i="0" u="none" strike="noStrike" dirty="0">
                        <a:solidFill>
                          <a:srgbClr val="000000"/>
                        </a:solidFill>
                        <a:effectLst/>
                        <a:latin typeface="Arial"/>
                      </a:endParaRPr>
                    </a:p>
                  </a:txBody>
                  <a:tcPr marL="9525" marR="9525" marT="9525" marB="0" anchor="ctr"/>
                </a:tc>
                <a:tc hMerge="1">
                  <a:txBody>
                    <a:bodyPr/>
                    <a:lstStyle/>
                    <a:p>
                      <a:endParaRPr lang="en-AU"/>
                    </a:p>
                  </a:txBody>
                  <a:tcPr/>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54582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dirty="0">
                        <a:solidFill>
                          <a:srgbClr val="000000"/>
                        </a:solidFill>
                        <a:effectLst/>
                        <a:latin typeface="Calibri"/>
                      </a:endParaRPr>
                    </a:p>
                  </a:txBody>
                  <a:tcPr marL="9525" marR="9525" marT="9525" marB="0" anchor="b"/>
                </a:tc>
                <a:tc>
                  <a:txBody>
                    <a:bodyPr/>
                    <a:lstStyle/>
                    <a:p>
                      <a:pPr algn="l" fontAlgn="b"/>
                      <a:endParaRPr lang="en-AU" sz="1600" b="1"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682288">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b="1" u="none" strike="noStrike" dirty="0">
                          <a:effectLst/>
                        </a:rPr>
                        <a:t>Vote</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Votes</a:t>
                      </a:r>
                      <a:endParaRPr lang="en-AU" sz="1600" b="1" i="0" u="none" strike="noStrike" dirty="0">
                        <a:solidFill>
                          <a:srgbClr val="000000"/>
                        </a:solidFill>
                        <a:effectLst/>
                        <a:latin typeface="Calibri"/>
                      </a:endParaRPr>
                    </a:p>
                  </a:txBody>
                  <a:tcPr marL="9525" marR="9525" marT="9525" marB="0" anchor="b"/>
                </a:tc>
                <a:tc>
                  <a:txBody>
                    <a:bodyPr/>
                    <a:lstStyle/>
                    <a:p>
                      <a:pPr algn="r" fontAlgn="b"/>
                      <a:r>
                        <a:rPr lang="en-AU" sz="1600" b="1" u="none" strike="noStrike" dirty="0">
                          <a:effectLst/>
                        </a:rPr>
                        <a:t>%</a:t>
                      </a:r>
                      <a:endParaRPr lang="en-AU" sz="1600" b="1"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r h="54582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For</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376,883,829</a:t>
                      </a:r>
                    </a:p>
                  </a:txBody>
                  <a:tcPr marL="9525" marR="9525" marT="9525" marB="0" anchor="b"/>
                </a:tc>
                <a:tc>
                  <a:txBody>
                    <a:bodyPr/>
                    <a:lstStyle/>
                    <a:p>
                      <a:pPr algn="r" fontAlgn="b"/>
                      <a:r>
                        <a:rPr lang="en-AU" sz="1600" b="0" i="0" u="none" strike="noStrike" dirty="0">
                          <a:solidFill>
                            <a:srgbClr val="000000"/>
                          </a:solidFill>
                          <a:effectLst/>
                          <a:latin typeface="Calibri"/>
                        </a:rPr>
                        <a:t>69.13</a:t>
                      </a: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54582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Against</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104,462,717</a:t>
                      </a:r>
                    </a:p>
                  </a:txBody>
                  <a:tcPr marL="9525" marR="9525" marT="9525" marB="0" anchor="b"/>
                </a:tc>
                <a:tc>
                  <a:txBody>
                    <a:bodyPr/>
                    <a:lstStyle/>
                    <a:p>
                      <a:pPr algn="r" fontAlgn="b"/>
                      <a:r>
                        <a:rPr lang="en-AU" sz="1600" b="0" i="0" u="none" strike="noStrike" dirty="0">
                          <a:solidFill>
                            <a:srgbClr val="000000"/>
                          </a:solidFill>
                          <a:effectLst/>
                          <a:latin typeface="Calibri"/>
                        </a:rPr>
                        <a:t>19.16</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54582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Open Usable Board</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63,866,561</a:t>
                      </a:r>
                    </a:p>
                  </a:txBody>
                  <a:tcPr marL="9525" marR="9525" marT="9525" marB="0" anchor="b"/>
                </a:tc>
                <a:tc>
                  <a:txBody>
                    <a:bodyPr/>
                    <a:lstStyle/>
                    <a:p>
                      <a:pPr algn="r" fontAlgn="b"/>
                      <a:r>
                        <a:rPr lang="en-AU" sz="1600" b="0" i="0" u="none" strike="noStrike" dirty="0">
                          <a:solidFill>
                            <a:srgbClr val="000000"/>
                          </a:solidFill>
                          <a:effectLst/>
                          <a:latin typeface="Calibri"/>
                        </a:rPr>
                        <a:t>11.71</a:t>
                      </a: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r h="545829">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600" u="none" strike="noStrike">
                          <a:effectLst/>
                        </a:rPr>
                        <a:t>Abstain</a:t>
                      </a:r>
                      <a:endParaRPr lang="en-AU" sz="1600" b="0" i="0" u="none" strike="noStrike">
                        <a:solidFill>
                          <a:srgbClr val="000000"/>
                        </a:solidFill>
                        <a:effectLst/>
                        <a:latin typeface="Calibri"/>
                      </a:endParaRPr>
                    </a:p>
                  </a:txBody>
                  <a:tcPr marL="9525" marR="9525" marT="9525" marB="0" anchor="b"/>
                </a:tc>
                <a:tc>
                  <a:txBody>
                    <a:bodyPr/>
                    <a:lstStyle/>
                    <a:p>
                      <a:pPr algn="r" fontAlgn="b"/>
                      <a:r>
                        <a:rPr lang="en-AU" sz="1600" b="0" i="0" u="none" strike="noStrike" dirty="0">
                          <a:solidFill>
                            <a:srgbClr val="000000"/>
                          </a:solidFill>
                          <a:effectLst/>
                          <a:latin typeface="Calibri"/>
                        </a:rPr>
                        <a:t>665,528</a:t>
                      </a:r>
                    </a:p>
                  </a:txBody>
                  <a:tcPr marL="9525" marR="9525" marT="9525" marB="0" anchor="b"/>
                </a:tc>
                <a:tc>
                  <a:txBody>
                    <a:bodyPr/>
                    <a:lstStyle/>
                    <a:p>
                      <a:pPr algn="r" fontAlgn="b"/>
                      <a:r>
                        <a:rPr lang="en-AU" sz="1600" u="none" strike="noStrike" dirty="0">
                          <a:effectLst/>
                        </a:rPr>
                        <a:t>n/a</a:t>
                      </a:r>
                      <a:endParaRPr lang="en-AU" sz="1600" b="0" i="0" u="none" strike="noStrike" dirty="0">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7"/>
                  </a:ext>
                </a:extLst>
              </a:tr>
              <a:tr h="573121">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a:effectLst/>
                        </a:rPr>
                        <a:t> </a:t>
                      </a:r>
                      <a:endParaRPr lang="en-AU" sz="1100" b="0" i="0" u="none" strike="noStrike">
                        <a:solidFill>
                          <a:srgbClr val="000000"/>
                        </a:solidFill>
                        <a:effectLst/>
                        <a:latin typeface="Calibri"/>
                      </a:endParaRPr>
                    </a:p>
                  </a:txBody>
                  <a:tcPr marL="9525" marR="9525" marT="9525" marB="0" anchor="b"/>
                </a:tc>
                <a:tc>
                  <a:txBody>
                    <a:bodyPr/>
                    <a:lstStyle/>
                    <a:p>
                      <a:pPr algn="l" fontAlgn="b"/>
                      <a:r>
                        <a:rPr lang="en-AU" sz="1100" u="none" strike="noStrike" dirty="0">
                          <a:effectLst/>
                        </a:rPr>
                        <a:t> </a:t>
                      </a:r>
                      <a:endParaRPr lang="en-AU"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033217131"/>
      </p:ext>
    </p:extLst>
  </p:cSld>
  <p:clrMapOvr>
    <a:masterClrMapping/>
  </p:clrMapOvr>
</p:sld>
</file>

<file path=ppt/theme/theme1.xml><?xml version="1.0" encoding="utf-8"?>
<a:theme xmlns:a="http://schemas.openxmlformats.org/drawingml/2006/main" name="Office Theme">
  <a:themeElements>
    <a:clrScheme name="ABT">
      <a:dk1>
        <a:srgbClr val="000000"/>
      </a:dk1>
      <a:lt1>
        <a:sysClr val="window" lastClr="FFFFFF"/>
      </a:lt1>
      <a:dk2>
        <a:srgbClr val="21212D"/>
      </a:dk2>
      <a:lt2>
        <a:srgbClr val="C0C0C0"/>
      </a:lt2>
      <a:accent1>
        <a:srgbClr val="860000"/>
      </a:accent1>
      <a:accent2>
        <a:srgbClr val="7775F2"/>
      </a:accent2>
      <a:accent3>
        <a:srgbClr val="E93F00"/>
      </a:accent3>
      <a:accent4>
        <a:srgbClr val="5E61BF"/>
      </a:accent4>
      <a:accent5>
        <a:srgbClr val="808080"/>
      </a:accent5>
      <a:accent6>
        <a:srgbClr val="E17B03"/>
      </a:accent6>
      <a:hlink>
        <a:srgbClr val="189CD4"/>
      </a:hlink>
      <a:folHlink>
        <a:srgbClr val="1687D0"/>
      </a:folHlink>
    </a:clrScheme>
    <a:fontScheme name="ABT">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16644</TotalTime>
  <Words>2543</Words>
  <Application>Microsoft Office PowerPoint</Application>
  <PresentationFormat>On-screen Show (4:3)</PresentationFormat>
  <Paragraphs>557</Paragraphs>
  <Slides>27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ＭＳ Ｐゴシック</vt:lpstr>
      <vt:lpstr>Arial</vt:lpstr>
      <vt:lpstr>Calibri</vt:lpstr>
      <vt:lpstr>Calibri Light</vt:lpstr>
      <vt:lpstr>Wingdings</vt:lpstr>
      <vt:lpstr>Office Theme</vt:lpstr>
      <vt:lpstr>Advanced Braking Technology Limited</vt:lpstr>
      <vt:lpstr>Agenda</vt:lpstr>
      <vt:lpstr>Chairman’s Address</vt:lpstr>
      <vt:lpstr>Chairman’s Address</vt:lpstr>
      <vt:lpstr>Formal Business</vt:lpstr>
      <vt:lpstr>Proxies – Summary of the 7 Resolutions</vt:lpstr>
      <vt:lpstr>Formal Business</vt:lpstr>
      <vt:lpstr>Proxies – Resolution 1</vt:lpstr>
      <vt:lpstr>Proxies – Resolution 2</vt:lpstr>
      <vt:lpstr>Proxies – Resolution 3</vt:lpstr>
      <vt:lpstr>Proxies – Resolution 4</vt:lpstr>
      <vt:lpstr>Proxies – Resolution 5</vt:lpstr>
      <vt:lpstr>Proxies – Resolution 6</vt:lpstr>
      <vt:lpstr>Proxies – Resolution 7</vt:lpstr>
      <vt:lpstr>Advanced Braking Technology Limited</vt:lpstr>
      <vt:lpstr>Financial Performance &amp; Capital Management</vt:lpstr>
      <vt:lpstr>Financial Performance &amp; Capital Management</vt:lpstr>
      <vt:lpstr>Financial Performance &amp; Capital Management</vt:lpstr>
      <vt:lpstr>     Terra Dura Launch and Roll Out Update</vt:lpstr>
      <vt:lpstr>PowerPoint Presentation</vt:lpstr>
      <vt:lpstr>PowerPoint Presentation</vt:lpstr>
      <vt:lpstr>PowerPoint Presentation</vt:lpstr>
      <vt:lpstr>Off Road Markets. International</vt:lpstr>
      <vt:lpstr>Retail Market Engagement: Off Road Market</vt:lpstr>
      <vt:lpstr>Disclaimer</vt:lpstr>
      <vt:lpstr>Contacts</vt:lpstr>
      <vt:lpstr>Formal Business</vt:lpstr>
    </vt:vector>
  </TitlesOfParts>
  <Company>Fight Club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Tyler Durden</dc:creator>
  <cp:lastModifiedBy>Neville Walker</cp:lastModifiedBy>
  <cp:revision>812</cp:revision>
  <cp:lastPrinted>2013-07-31T06:35:13Z</cp:lastPrinted>
  <dcterms:created xsi:type="dcterms:W3CDTF">2011-03-11T03:49:41Z</dcterms:created>
  <dcterms:modified xsi:type="dcterms:W3CDTF">2016-11-24T21:29:38Z</dcterms:modified>
</cp:coreProperties>
</file>